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91" r:id="rId36"/>
    <p:sldId id="288" r:id="rId37"/>
    <p:sldId id="292" r:id="rId38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 userDrawn="1">
          <p15:clr>
            <a:srgbClr val="A4A3A4"/>
          </p15:clr>
        </p15:guide>
        <p15:guide id="3" orient="horz" pos="938" userDrawn="1">
          <p15:clr>
            <a:srgbClr val="A4A3A4"/>
          </p15:clr>
        </p15:guide>
        <p15:guide id="4" pos="1406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6bKAiGMXzENiW3Xyi4B+kxzWF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79A"/>
    <a:srgbClr val="8FC53F"/>
    <a:srgbClr val="6C7281"/>
    <a:srgbClr val="FEC211"/>
    <a:srgbClr val="FFEDBF"/>
    <a:srgbClr val="FFF1D2"/>
    <a:srgbClr val="EE4639"/>
    <a:srgbClr val="FFD8D4"/>
    <a:srgbClr val="DDEEC7"/>
    <a:srgbClr val="715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5"/>
    <p:restoredTop sz="94674"/>
  </p:normalViewPr>
  <p:slideViewPr>
    <p:cSldViewPr snapToGrid="0">
      <p:cViewPr varScale="1">
        <p:scale>
          <a:sx n="129" d="100"/>
          <a:sy n="129" d="100"/>
        </p:scale>
        <p:origin x="1656" y="120"/>
      </p:cViewPr>
      <p:guideLst>
        <p:guide pos="2880"/>
        <p:guide orient="horz" pos="1800"/>
        <p:guide orient="horz" pos="938"/>
        <p:guide pos="14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Ejemplo: Si vendo Ropa, lo hago a través de redes sociales? Marketplace? Tiendas físicas?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Si vendo software, ¿el cliente se lo podrá descargar o espera recibir un dispositivo digital?</a:t>
            </a:r>
            <a:endParaRPr/>
          </a:p>
        </p:txBody>
      </p:sp>
      <p:sp>
        <p:nvSpPr>
          <p:cNvPr id="244" name="Google Shape;244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3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C545035-3EA5-D748-B3E6-C8693008E1C8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09A74A-1AB3-DC4B-8DF6-D2C9C3FF5A7C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05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96FE2D-D3FC-F540-A130-A217EEB0FA8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pos="317" userDrawn="1">
          <p15:clr>
            <a:srgbClr val="F26B43"/>
          </p15:clr>
        </p15:guide>
        <p15:guide id="7" pos="431" userDrawn="1">
          <p15:clr>
            <a:srgbClr val="F26B43"/>
          </p15:clr>
        </p15:guide>
        <p15:guide id="8" orient="horz" pos="575" userDrawn="1">
          <p15:clr>
            <a:srgbClr val="F26B43"/>
          </p15:clr>
        </p15:guide>
        <p15:guide id="9" orient="horz" pos="303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FAF1B4C-068B-AC43-8974-E629CEBC0204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EB2A99-F184-EE43-958D-34C923D39F50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87B4D5-16BE-0D43-AF61-1BAFE72EE7A1}"/>
              </a:ext>
            </a:extLst>
          </p:cNvPr>
          <p:cNvSpPr/>
          <p:nvPr/>
        </p:nvSpPr>
        <p:spPr>
          <a:xfrm>
            <a:off x="503238" y="3219842"/>
            <a:ext cx="2845526" cy="1085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Segmentos de Clientes</a:t>
            </a:r>
            <a:endParaRPr lang="es-PE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Propuestas de Valor</a:t>
            </a:r>
            <a:endParaRPr lang="es-PE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Canales</a:t>
            </a:r>
            <a:endParaRPr lang="es-PE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Relaciones con Clientes</a:t>
            </a:r>
            <a:endParaRPr lang="es-PE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Fuentes de Ingresos</a:t>
            </a:r>
            <a:endParaRPr lang="es-PE" sz="1200" dirty="0">
              <a:latin typeface="Graphik-Medium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42C508-9002-2B4B-B068-60133B0DAB5A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05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8C1A3F-6040-304F-98E2-31A87D1C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795EA63-953E-2D45-A768-92D971E1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1E3FD48-C765-BA4E-A696-8327C2D58CF7}"/>
              </a:ext>
            </a:extLst>
          </p:cNvPr>
          <p:cNvSpPr/>
          <p:nvPr/>
        </p:nvSpPr>
        <p:spPr>
          <a:xfrm>
            <a:off x="503239" y="2177570"/>
            <a:ext cx="3168538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  <a:t>BUSINESS MODEL</a:t>
            </a:r>
            <a:b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800" b="1" dirty="0">
                <a:latin typeface="Graphik Bold" charset="0"/>
                <a:ea typeface="Graphik Bold" charset="0"/>
                <a:cs typeface="Graphik Bold" charset="0"/>
              </a:rPr>
              <a:t>CANVAS 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/>
        </p:nvSpPr>
        <p:spPr>
          <a:xfrm>
            <a:off x="489826" y="920718"/>
            <a:ext cx="8185862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CANVAS DE PROPUESTAS DE VALOR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AutoNum type="arabicPeriod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 del Cliente (Customer Profile)</a:t>
            </a:r>
            <a:endParaRPr dirty="0"/>
          </a:p>
          <a:p>
            <a:pPr marL="1111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bloque describe un segmento específico de clientes en términos de tres componentes:</a:t>
            </a:r>
            <a:endParaRPr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97C32A0-25AB-EF45-A136-1406FB07921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8 CuadroTexto">
            <a:extLst>
              <a:ext uri="{FF2B5EF4-FFF2-40B4-BE49-F238E27FC236}">
                <a16:creationId xmlns:a16="http://schemas.microsoft.com/office/drawing/2014/main" id="{963963DB-3360-E442-A4C7-F13043D1D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2132278"/>
            <a:ext cx="25271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buClr>
                <a:srgbClr val="92C14E"/>
              </a:buClr>
              <a:buSzPts val="1300"/>
              <a:buNone/>
            </a:pPr>
            <a:r>
              <a:rPr lang="es-PE" sz="12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Las cosas que los clientes están tratando de lograr en su trabajo o vida cotidiana. Pueden ser tareas funcionales, sociales o emocionales.</a:t>
            </a:r>
          </a:p>
        </p:txBody>
      </p:sp>
      <p:sp>
        <p:nvSpPr>
          <p:cNvPr id="49" name="28 Flecha derecha">
            <a:extLst>
              <a:ext uri="{FF2B5EF4-FFF2-40B4-BE49-F238E27FC236}">
                <a16:creationId xmlns:a16="http://schemas.microsoft.com/office/drawing/2014/main" id="{59603B46-A1C0-DD4A-BE9B-E758BAF98D1F}"/>
              </a:ext>
            </a:extLst>
          </p:cNvPr>
          <p:cNvSpPr/>
          <p:nvPr/>
        </p:nvSpPr>
        <p:spPr>
          <a:xfrm>
            <a:off x="2013727" y="2280981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5580A5D6-3196-214C-B1C3-754732ABA299}"/>
              </a:ext>
            </a:extLst>
          </p:cNvPr>
          <p:cNvSpPr/>
          <p:nvPr/>
        </p:nvSpPr>
        <p:spPr>
          <a:xfrm>
            <a:off x="503237" y="2075766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New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Actividades </a:t>
            </a:r>
            <a:b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 cliente:</a:t>
            </a:r>
          </a:p>
        </p:txBody>
      </p:sp>
      <p:sp>
        <p:nvSpPr>
          <p:cNvPr id="51" name="8 CuadroTexto">
            <a:extLst>
              <a:ext uri="{FF2B5EF4-FFF2-40B4-BE49-F238E27FC236}">
                <a16:creationId xmlns:a16="http://schemas.microsoft.com/office/drawing/2014/main" id="{E83F26CA-C6A6-EF42-851B-20979679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2185692"/>
            <a:ext cx="3370984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lvl="0" indent="-133350">
              <a:spcBef>
                <a:spcPct val="0"/>
              </a:spcBef>
              <a:buClr>
                <a:srgbClr val="92C14E"/>
              </a:buClr>
              <a:buSzPct val="100000"/>
              <a:buFont typeface="Arial"/>
              <a:buChar char="•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Funcionales: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Terminar un proyecto de trabajo.</a:t>
            </a:r>
          </a:p>
          <a:p>
            <a:pPr marL="133350" indent="-133350">
              <a:spcBef>
                <a:spcPct val="0"/>
              </a:spcBef>
              <a:buClr>
                <a:srgbClr val="92C14E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Sociales: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Ganar reconocimiento o estatus.</a:t>
            </a:r>
          </a:p>
          <a:p>
            <a:pPr marL="133350" indent="-133350">
              <a:spcBef>
                <a:spcPct val="0"/>
              </a:spcBef>
              <a:buClr>
                <a:srgbClr val="92C14E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Emocionales: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Sentirse seguro o bien consigo mismo.</a:t>
            </a:r>
          </a:p>
        </p:txBody>
      </p:sp>
      <p:sp>
        <p:nvSpPr>
          <p:cNvPr id="52" name="8 CuadroTexto">
            <a:extLst>
              <a:ext uri="{FF2B5EF4-FFF2-40B4-BE49-F238E27FC236}">
                <a16:creationId xmlns:a16="http://schemas.microsoft.com/office/drawing/2014/main" id="{AA893658-749D-194B-9A86-C07ED788B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3066730"/>
            <a:ext cx="25271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Bef>
                <a:spcPct val="0"/>
              </a:spcBef>
              <a:buClr>
                <a:srgbClr val="92C14E"/>
              </a:buClr>
              <a:buSzPts val="1300"/>
              <a:buNone/>
            </a:pPr>
            <a:r>
              <a:rPr lang="es-PE" sz="12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Los aspectos negativos o los obstáculos que impiden que el cliente complete sus tareas, que le generan frustración o problemas.</a:t>
            </a:r>
          </a:p>
        </p:txBody>
      </p:sp>
      <p:sp>
        <p:nvSpPr>
          <p:cNvPr id="53" name="28 Flecha derecha">
            <a:extLst>
              <a:ext uri="{FF2B5EF4-FFF2-40B4-BE49-F238E27FC236}">
                <a16:creationId xmlns:a16="http://schemas.microsoft.com/office/drawing/2014/main" id="{BCA46513-7207-1D4B-AA20-98F6A4AA5CCE}"/>
              </a:ext>
            </a:extLst>
          </p:cNvPr>
          <p:cNvSpPr/>
          <p:nvPr/>
        </p:nvSpPr>
        <p:spPr>
          <a:xfrm>
            <a:off x="2013727" y="3216646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6388913B-CB95-8442-9594-178F79914EAC}"/>
              </a:ext>
            </a:extLst>
          </p:cNvPr>
          <p:cNvSpPr/>
          <p:nvPr/>
        </p:nvSpPr>
        <p:spPr>
          <a:xfrm>
            <a:off x="503237" y="3011431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New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Dolores:</a:t>
            </a:r>
          </a:p>
        </p:txBody>
      </p:sp>
      <p:sp>
        <p:nvSpPr>
          <p:cNvPr id="55" name="8 CuadroTexto">
            <a:extLst>
              <a:ext uri="{FF2B5EF4-FFF2-40B4-BE49-F238E27FC236}">
                <a16:creationId xmlns:a16="http://schemas.microsoft.com/office/drawing/2014/main" id="{17A273EB-7878-FA4B-8C3A-77520251E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3174449"/>
            <a:ext cx="342817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indent="-133350">
              <a:spcBef>
                <a:spcPct val="0"/>
              </a:spcBef>
              <a:buClr>
                <a:srgbClr val="00B1C2"/>
              </a:buClr>
              <a:buSzPct val="100000"/>
              <a:buFont typeface="Arial"/>
              <a:buChar char="•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Funcionales: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Baja calidad de un producto.</a:t>
            </a:r>
          </a:p>
          <a:p>
            <a:pPr marL="133350" indent="-133350">
              <a:spcBef>
                <a:spcPct val="0"/>
              </a:spcBef>
              <a:buClr>
                <a:srgbClr val="00B1C2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Sociales: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Perder prestigio.</a:t>
            </a:r>
          </a:p>
          <a:p>
            <a:pPr marL="133350" indent="-133350">
              <a:spcBef>
                <a:spcPct val="0"/>
              </a:spcBef>
              <a:buClr>
                <a:srgbClr val="00B1C2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Emocionales: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Sentirse frustrado por un servicio lento.</a:t>
            </a:r>
          </a:p>
        </p:txBody>
      </p:sp>
      <p:sp>
        <p:nvSpPr>
          <p:cNvPr id="56" name="8 CuadroTexto">
            <a:extLst>
              <a:ext uri="{FF2B5EF4-FFF2-40B4-BE49-F238E27FC236}">
                <a16:creationId xmlns:a16="http://schemas.microsoft.com/office/drawing/2014/main" id="{F50D0F54-6D31-BF4E-9EE0-00203DE60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3998207"/>
            <a:ext cx="25271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s-P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resultados positivos y los beneficios que el cliente desea obtener. Incluyen necesidades funcionales, deseos sociales y aspiraciones emocionales.</a:t>
            </a:r>
          </a:p>
        </p:txBody>
      </p:sp>
      <p:sp>
        <p:nvSpPr>
          <p:cNvPr id="57" name="28 Flecha derecha">
            <a:extLst>
              <a:ext uri="{FF2B5EF4-FFF2-40B4-BE49-F238E27FC236}">
                <a16:creationId xmlns:a16="http://schemas.microsoft.com/office/drawing/2014/main" id="{DD662ABE-F677-8140-A1EC-F2721CA74D70}"/>
              </a:ext>
            </a:extLst>
          </p:cNvPr>
          <p:cNvSpPr/>
          <p:nvPr/>
        </p:nvSpPr>
        <p:spPr>
          <a:xfrm>
            <a:off x="2013727" y="4159399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58" name="Rectángulo redondeado 57">
            <a:extLst>
              <a:ext uri="{FF2B5EF4-FFF2-40B4-BE49-F238E27FC236}">
                <a16:creationId xmlns:a16="http://schemas.microsoft.com/office/drawing/2014/main" id="{95F2A350-0305-3E4C-9E37-D5D9B755E530}"/>
              </a:ext>
            </a:extLst>
          </p:cNvPr>
          <p:cNvSpPr/>
          <p:nvPr/>
        </p:nvSpPr>
        <p:spPr>
          <a:xfrm>
            <a:off x="503237" y="3954184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New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Ganancias:</a:t>
            </a:r>
          </a:p>
        </p:txBody>
      </p:sp>
      <p:sp>
        <p:nvSpPr>
          <p:cNvPr id="59" name="8 CuadroTexto">
            <a:extLst>
              <a:ext uri="{FF2B5EF4-FFF2-40B4-BE49-F238E27FC236}">
                <a16:creationId xmlns:a16="http://schemas.microsoft.com/office/drawing/2014/main" id="{141D47AA-53B8-6A42-AC7F-E0B55EAB6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4102081"/>
            <a:ext cx="350760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lvl="0" indent="-133350">
              <a:spcBef>
                <a:spcPct val="0"/>
              </a:spcBef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Funcionales: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Un producto que ahorra tiempo.</a:t>
            </a:r>
          </a:p>
          <a:p>
            <a:pPr marL="133350" indent="-133350">
              <a:spcBef>
                <a:spcPct val="0"/>
              </a:spcBef>
              <a:buClr>
                <a:srgbClr val="7150A0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Sociales: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Ser reconocido como un líder.</a:t>
            </a:r>
          </a:p>
          <a:p>
            <a:pPr marL="133350" indent="-133350">
              <a:spcBef>
                <a:spcPct val="0"/>
              </a:spcBef>
              <a:buClr>
                <a:srgbClr val="7150A0"/>
              </a:buClr>
              <a:buSzPct val="100000"/>
            </a:pPr>
            <a:r>
              <a:rPr lang="es-PE" sz="115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Emocionales: </a:t>
            </a:r>
            <a:r>
              <a:rPr lang="es-PE" sz="115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Sentirse feliz y satisfecho con una compra.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/>
        </p:nvSpPr>
        <p:spPr>
          <a:xfrm>
            <a:off x="503238" y="914064"/>
            <a:ext cx="8164347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CANVAS DE PROPUESTAS DE VALOR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AutoNum type="arabicPeriod" startAt="2"/>
            </a:pPr>
            <a:r>
              <a:rPr lang="es-PE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Mapa de Valor (Value Map)</a:t>
            </a:r>
            <a:endParaRPr sz="12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bloque describe cómo la propuesta de valor de la empresa crea beneficios y alivia problemas para el cliente. Se divide en tres componentes:</a:t>
            </a:r>
            <a:endParaRPr sz="1200" dirty="0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7F0F3111-C4B3-CF49-9966-646DE51B427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8 CuadroTexto">
            <a:extLst>
              <a:ext uri="{FF2B5EF4-FFF2-40B4-BE49-F238E27FC236}">
                <a16:creationId xmlns:a16="http://schemas.microsoft.com/office/drawing/2014/main" id="{4DD2FF13-682E-1D45-8E6D-FCCF98173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2329646"/>
            <a:ext cx="25271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s-P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productos y servicios que la empresa ofrece para ayudar a los clientes a completar sus tareas.</a:t>
            </a:r>
            <a:endParaRPr lang="es-PE" sz="800" dirty="0"/>
          </a:p>
        </p:txBody>
      </p:sp>
      <p:sp>
        <p:nvSpPr>
          <p:cNvPr id="31" name="28 Flecha derecha">
            <a:extLst>
              <a:ext uri="{FF2B5EF4-FFF2-40B4-BE49-F238E27FC236}">
                <a16:creationId xmlns:a16="http://schemas.microsoft.com/office/drawing/2014/main" id="{64F2D629-D6F8-A64E-9528-D1BCECE41078}"/>
              </a:ext>
            </a:extLst>
          </p:cNvPr>
          <p:cNvSpPr/>
          <p:nvPr/>
        </p:nvSpPr>
        <p:spPr>
          <a:xfrm>
            <a:off x="2013727" y="2402399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DEAAEB34-2E8A-C54A-820D-4E8C9260A56C}"/>
              </a:ext>
            </a:extLst>
          </p:cNvPr>
          <p:cNvSpPr/>
          <p:nvPr/>
        </p:nvSpPr>
        <p:spPr>
          <a:xfrm>
            <a:off x="503237" y="2197184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1600"/>
              <a:buFont typeface="Courier New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Productos </a:t>
            </a:r>
            <a:b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 servicios:</a:t>
            </a:r>
          </a:p>
        </p:txBody>
      </p:sp>
      <p:sp>
        <p:nvSpPr>
          <p:cNvPr id="33" name="8 CuadroTexto">
            <a:extLst>
              <a:ext uri="{FF2B5EF4-FFF2-40B4-BE49-F238E27FC236}">
                <a16:creationId xmlns:a16="http://schemas.microsoft.com/office/drawing/2014/main" id="{99BBA34D-E1CA-5941-8E4E-59FA2878B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2380392"/>
            <a:ext cx="337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lvl="0" indent="-133350">
              <a:spcBef>
                <a:spcPct val="0"/>
              </a:spcBef>
              <a:buClr>
                <a:srgbClr val="FE7828"/>
              </a:buClr>
              <a:buSzPct val="100000"/>
              <a:buFont typeface="Arial"/>
              <a:buChar char="•"/>
            </a:pPr>
            <a:r>
              <a:rPr lang="es-PE" sz="120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Ejemplos: </a:t>
            </a:r>
            <a:r>
              <a:rPr lang="es-PE" sz="12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Aplicaciones móviles, consultoría, productos físicos, servicios en línea.</a:t>
            </a:r>
            <a:endParaRPr lang="es-PE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34" name="8 CuadroTexto">
            <a:extLst>
              <a:ext uri="{FF2B5EF4-FFF2-40B4-BE49-F238E27FC236}">
                <a16:creationId xmlns:a16="http://schemas.microsoft.com/office/drawing/2014/main" id="{4EA9BE4F-88C2-A749-A63A-57B45659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3272246"/>
            <a:ext cx="25271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s-P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los productos y servicios de la empresa eliminan o reducen los problemas del cliente.</a:t>
            </a:r>
            <a:endParaRPr lang="es-PE" sz="800" dirty="0"/>
          </a:p>
        </p:txBody>
      </p:sp>
      <p:sp>
        <p:nvSpPr>
          <p:cNvPr id="35" name="28 Flecha derecha">
            <a:extLst>
              <a:ext uri="{FF2B5EF4-FFF2-40B4-BE49-F238E27FC236}">
                <a16:creationId xmlns:a16="http://schemas.microsoft.com/office/drawing/2014/main" id="{F9ED0AA3-C37D-304F-BAB3-CFBEAAE7D83F}"/>
              </a:ext>
            </a:extLst>
          </p:cNvPr>
          <p:cNvSpPr/>
          <p:nvPr/>
        </p:nvSpPr>
        <p:spPr>
          <a:xfrm>
            <a:off x="2013727" y="3338064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E8B2DEE7-353C-6548-9A46-41D7DBF512C2}"/>
              </a:ext>
            </a:extLst>
          </p:cNvPr>
          <p:cNvSpPr/>
          <p:nvPr/>
        </p:nvSpPr>
        <p:spPr>
          <a:xfrm>
            <a:off x="503237" y="3132849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67B4"/>
              </a:buClr>
              <a:buSzPts val="1600"/>
              <a:buFont typeface="Calibri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Aliviadores </a:t>
            </a:r>
            <a:b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 problemas:</a:t>
            </a:r>
            <a:endParaRPr lang="es-PE" sz="1300" dirty="0">
              <a:solidFill>
                <a:schemeClr val="bg1"/>
              </a:solidFill>
            </a:endParaRPr>
          </a:p>
        </p:txBody>
      </p:sp>
      <p:sp>
        <p:nvSpPr>
          <p:cNvPr id="37" name="8 CuadroTexto">
            <a:extLst>
              <a:ext uri="{FF2B5EF4-FFF2-40B4-BE49-F238E27FC236}">
                <a16:creationId xmlns:a16="http://schemas.microsoft.com/office/drawing/2014/main" id="{8A951D11-9B6D-EB4E-B859-6AFD813B0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3326202"/>
            <a:ext cx="3336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lvl="0" indent="-133350">
              <a:spcBef>
                <a:spcPct val="0"/>
              </a:spcBef>
              <a:buClr>
                <a:srgbClr val="FEC211"/>
              </a:buClr>
              <a:buSzPct val="100000"/>
              <a:buFont typeface="Arial"/>
              <a:buChar char="•"/>
            </a:pPr>
            <a:r>
              <a:rPr lang="es-PE" sz="120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Ejemplos: </a:t>
            </a:r>
            <a:r>
              <a:rPr lang="es-PE" sz="12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Garantías, soporte técnico, facilidad de uso, reducción de costos.</a:t>
            </a:r>
            <a:endParaRPr lang="es-PE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38" name="8 CuadroTexto">
            <a:extLst>
              <a:ext uri="{FF2B5EF4-FFF2-40B4-BE49-F238E27FC236}">
                <a16:creationId xmlns:a16="http://schemas.microsoft.com/office/drawing/2014/main" id="{95391E8F-D633-9748-8006-F360E921B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988" y="4210636"/>
            <a:ext cx="25271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s-P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los productos y servicios de la empresa generan beneficios y superan las expectativas del cliente.</a:t>
            </a:r>
            <a:endParaRPr lang="es-PE" sz="800" dirty="0"/>
          </a:p>
        </p:txBody>
      </p:sp>
      <p:sp>
        <p:nvSpPr>
          <p:cNvPr id="39" name="28 Flecha derecha">
            <a:extLst>
              <a:ext uri="{FF2B5EF4-FFF2-40B4-BE49-F238E27FC236}">
                <a16:creationId xmlns:a16="http://schemas.microsoft.com/office/drawing/2014/main" id="{3BFC222D-BD32-BB43-BE5D-7C504BA1B72F}"/>
              </a:ext>
            </a:extLst>
          </p:cNvPr>
          <p:cNvSpPr/>
          <p:nvPr/>
        </p:nvSpPr>
        <p:spPr>
          <a:xfrm>
            <a:off x="2013727" y="4280817"/>
            <a:ext cx="416737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3888872C-DD5C-D046-8C74-4EFC791A7CBE}"/>
              </a:ext>
            </a:extLst>
          </p:cNvPr>
          <p:cNvSpPr/>
          <p:nvPr/>
        </p:nvSpPr>
        <p:spPr>
          <a:xfrm>
            <a:off x="503237" y="4075602"/>
            <a:ext cx="1318475" cy="735748"/>
          </a:xfrm>
          <a:prstGeom prst="roundRect">
            <a:avLst>
              <a:gd name="adj" fmla="val 16033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BACC6"/>
              </a:buClr>
              <a:buSzPts val="1600"/>
              <a:buFont typeface="Calibri"/>
              <a:buNone/>
            </a:pPr>
            <a:r>
              <a:rPr lang="es-PE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Creador de beneficios:</a:t>
            </a:r>
            <a:endParaRPr lang="es-PE" sz="1300" dirty="0">
              <a:solidFill>
                <a:schemeClr val="bg1"/>
              </a:solidFill>
            </a:endParaRPr>
          </a:p>
        </p:txBody>
      </p:sp>
      <p:sp>
        <p:nvSpPr>
          <p:cNvPr id="41" name="8 CuadroTexto">
            <a:extLst>
              <a:ext uri="{FF2B5EF4-FFF2-40B4-BE49-F238E27FC236}">
                <a16:creationId xmlns:a16="http://schemas.microsoft.com/office/drawing/2014/main" id="{105B08F2-50ED-3641-8B43-6572FB37C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04" y="4137390"/>
            <a:ext cx="337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3350" lvl="0" indent="-133350">
              <a:spcBef>
                <a:spcPct val="0"/>
              </a:spcBef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200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Ejemplos:</a:t>
            </a:r>
            <a:r>
              <a:rPr lang="es-PE" sz="12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 Innovación, mejoras en la calidad de vida, aumento de eficiencia, satisfacción emocional.</a:t>
            </a:r>
            <a:endParaRPr lang="es-PE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/>
        </p:nvSpPr>
        <p:spPr>
          <a:xfrm>
            <a:off x="503237" y="912813"/>
            <a:ext cx="81642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CANVAS DE PROPUESTAS DE VALOR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Relación entre el Perfil del Cliente y el Mapa de Valor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clave del Canvas de Propuesta de Valor es la alineación entre el perfil del cliente y el mapa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valor: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BE6A887-AFD5-0946-B5FF-F9839688D3A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3F49E55D-1158-9B42-9438-28D79CE60DC8}"/>
              </a:ext>
            </a:extLst>
          </p:cNvPr>
          <p:cNvSpPr/>
          <p:nvPr/>
        </p:nvSpPr>
        <p:spPr>
          <a:xfrm>
            <a:off x="5647173" y="2200284"/>
            <a:ext cx="2029534" cy="2485131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lvl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RELEVANCIA DEL PRODUCTO/SERVICIO: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8113" indent="-133350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Asegurar que los productos y servicios ofrecidos sean relevantes y útiles para completar las tareas del cliente.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1BC15F5-8DC3-E04D-8BC9-A0EC7F1BEEDD}"/>
              </a:ext>
            </a:extLst>
          </p:cNvPr>
          <p:cNvSpPr/>
          <p:nvPr/>
        </p:nvSpPr>
        <p:spPr>
          <a:xfrm>
            <a:off x="5497745" y="3221163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9FDA046-2525-804C-A038-11C17C1FC072}"/>
              </a:ext>
            </a:extLst>
          </p:cNvPr>
          <p:cNvSpPr/>
          <p:nvPr/>
        </p:nvSpPr>
        <p:spPr>
          <a:xfrm>
            <a:off x="5433979" y="32072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292BED82-98E2-0540-9718-7C7B279CC704}"/>
              </a:ext>
            </a:extLst>
          </p:cNvPr>
          <p:cNvSpPr/>
          <p:nvPr/>
        </p:nvSpPr>
        <p:spPr>
          <a:xfrm rot="5400000">
            <a:off x="5617752" y="33480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D4104B-9A0B-0E4A-A67F-7AB3ABD835F3}"/>
              </a:ext>
            </a:extLst>
          </p:cNvPr>
          <p:cNvSpPr/>
          <p:nvPr/>
        </p:nvSpPr>
        <p:spPr>
          <a:xfrm>
            <a:off x="3585490" y="2200284"/>
            <a:ext cx="1973019" cy="2485131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lvl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ENCAJE BENEFICIO-VALOR: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8113" indent="-133350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Asegurar que los creadores de beneficios ofrecen los resultados positivos que el cliente desea.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F8CCA50-65BE-A946-80FE-FFD7A77AED66}"/>
              </a:ext>
            </a:extLst>
          </p:cNvPr>
          <p:cNvSpPr/>
          <p:nvPr/>
        </p:nvSpPr>
        <p:spPr>
          <a:xfrm>
            <a:off x="3425814" y="3221163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42BA319-6D1F-2941-B57E-1B0E31521AD3}"/>
              </a:ext>
            </a:extLst>
          </p:cNvPr>
          <p:cNvSpPr/>
          <p:nvPr/>
        </p:nvSpPr>
        <p:spPr>
          <a:xfrm>
            <a:off x="3362049" y="32072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4" name="Triángulo 13">
            <a:extLst>
              <a:ext uri="{FF2B5EF4-FFF2-40B4-BE49-F238E27FC236}">
                <a16:creationId xmlns:a16="http://schemas.microsoft.com/office/drawing/2014/main" id="{29F8D04C-D3E9-B943-AE09-4AE896084CF0}"/>
              </a:ext>
            </a:extLst>
          </p:cNvPr>
          <p:cNvSpPr/>
          <p:nvPr/>
        </p:nvSpPr>
        <p:spPr>
          <a:xfrm rot="5400000">
            <a:off x="3545822" y="33480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13300187-BB58-6B4F-AC6A-73D02630CC7F}"/>
              </a:ext>
            </a:extLst>
          </p:cNvPr>
          <p:cNvSpPr/>
          <p:nvPr/>
        </p:nvSpPr>
        <p:spPr>
          <a:xfrm>
            <a:off x="1523806" y="2200285"/>
            <a:ext cx="1973019" cy="2485130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lvl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ENCAJE PROBLEMA-SOLUCIÓN: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6525" indent="-136525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Asegurar que los aliviadores de problemas aborden efectivamente los problemas del cliente.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2C9E2CC-37B3-604F-8F50-7FB9E7AF94A0}"/>
              </a:ext>
            </a:extLst>
          </p:cNvPr>
          <p:cNvSpPr/>
          <p:nvPr/>
        </p:nvSpPr>
        <p:spPr>
          <a:xfrm>
            <a:off x="1371553" y="32211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09E4BDB-82DB-D742-BC92-9C2A21245797}"/>
              </a:ext>
            </a:extLst>
          </p:cNvPr>
          <p:cNvSpPr/>
          <p:nvPr/>
        </p:nvSpPr>
        <p:spPr>
          <a:xfrm>
            <a:off x="1307788" y="32072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8" name="Triángulo 17">
            <a:extLst>
              <a:ext uri="{FF2B5EF4-FFF2-40B4-BE49-F238E27FC236}">
                <a16:creationId xmlns:a16="http://schemas.microsoft.com/office/drawing/2014/main" id="{24EB1423-2E04-E94E-8C2C-63FDAF734DF2}"/>
              </a:ext>
            </a:extLst>
          </p:cNvPr>
          <p:cNvSpPr/>
          <p:nvPr/>
        </p:nvSpPr>
        <p:spPr>
          <a:xfrm rot="5400000">
            <a:off x="1491561" y="33480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C21641C-588C-5F43-822E-501FDCA50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E41B833-19B3-3246-8642-11713123839E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b="1" dirty="0">
                <a:latin typeface="Calibri" charset="0"/>
                <a:cs typeface="Calibri" charset="0"/>
                <a:sym typeface="Calibri"/>
              </a:rPr>
              <a:t>“CANVAS DE PROPUESTA DE VALOR”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PE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https://www.youtube.com/watch?v=me5Dr34vC58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43CE9C-D194-9B44-B1FE-471B13A9F0E6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45F2891D-558A-2947-AD3D-9AD935FB78A6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1FBF6EA-6FC1-2848-A252-5E97921FAB13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DA54889-C6C3-8A41-9D29-1F2F874F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572FC3CF-2BDA-014D-896B-0A8206280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C71767-59F8-0B4C-B932-CE8649B3C9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27" b="5104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/>
        </p:nvSpPr>
        <p:spPr>
          <a:xfrm>
            <a:off x="503238" y="912813"/>
            <a:ext cx="803414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PROPUESTA DE VALOR DE SPOTIFY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 de cliente para Spotify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D9478F-0F05-474F-B926-B19C3C286B9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53E106-C4AE-0741-97C7-04F48B5AEC27}"/>
              </a:ext>
            </a:extLst>
          </p:cNvPr>
          <p:cNvSpPr/>
          <p:nvPr/>
        </p:nvSpPr>
        <p:spPr>
          <a:xfrm>
            <a:off x="793981" y="1810836"/>
            <a:ext cx="4186619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77900">
              <a:lnSpc>
                <a:spcPct val="90000"/>
              </a:lnSpc>
              <a:spcAft>
                <a:spcPct val="35000"/>
              </a:spcAft>
            </a:pPr>
            <a:r>
              <a:rPr lang="es-PE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TRABAJOS DE LOS CLIENTES:</a:t>
            </a:r>
            <a:br>
              <a:rPr lang="es-ES" sz="1400" dirty="0">
                <a:solidFill>
                  <a:srgbClr val="8FC53F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personas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 a las que les gusta la música y </a:t>
            </a: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que están en busca de un amplio catálogo de artistas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, que les permita escuchar la canción en el momento que quieren.</a:t>
            </a:r>
            <a:endParaRPr lang="es-PE" dirty="0">
              <a:latin typeface="Calibri" charset="0"/>
              <a:cs typeface="Calibri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F14FE3A-5509-A047-9FFF-A96CAED120F7}"/>
              </a:ext>
            </a:extLst>
          </p:cNvPr>
          <p:cNvCxnSpPr/>
          <p:nvPr/>
        </p:nvCxnSpPr>
        <p:spPr>
          <a:xfrm>
            <a:off x="579580" y="2013706"/>
            <a:ext cx="0" cy="839469"/>
          </a:xfrm>
          <a:prstGeom prst="line">
            <a:avLst/>
          </a:prstGeom>
          <a:ln w="12700">
            <a:solidFill>
              <a:srgbClr val="8FC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3A01D7-1860-964B-9912-B8D3E6A3703B}"/>
              </a:ext>
            </a:extLst>
          </p:cNvPr>
          <p:cNvSpPr/>
          <p:nvPr/>
        </p:nvSpPr>
        <p:spPr>
          <a:xfrm>
            <a:off x="793981" y="2878435"/>
            <a:ext cx="418661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BENEFICIOS: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servicio gratuito y servicio premium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, reproducción sin internet de listas de reproducción guardadas, discografía completa de millones de artistas y compartir música fácilmente con amigos y familiares.</a:t>
            </a:r>
            <a:endParaRPr lang="es-PE" dirty="0">
              <a:latin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0290988-5B5F-964C-BB99-5191973C9366}"/>
              </a:ext>
            </a:extLst>
          </p:cNvPr>
          <p:cNvSpPr/>
          <p:nvPr/>
        </p:nvSpPr>
        <p:spPr>
          <a:xfrm>
            <a:off x="793981" y="4211394"/>
            <a:ext cx="4186619" cy="581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77900">
              <a:lnSpc>
                <a:spcPct val="90000"/>
              </a:lnSpc>
              <a:spcAft>
                <a:spcPct val="35000"/>
              </a:spcAft>
            </a:pPr>
            <a:r>
              <a:rPr lang="es-ES" sz="1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DOLORES:</a:t>
            </a:r>
            <a:br>
              <a:rPr lang="es-ES" sz="1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descargar música con software maliciosos 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y no contar con espacio necesario para guardar los archivos.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49A2F88A-8664-8648-AD25-60C39D804A74}"/>
              </a:ext>
            </a:extLst>
          </p:cNvPr>
          <p:cNvSpPr/>
          <p:nvPr/>
        </p:nvSpPr>
        <p:spPr>
          <a:xfrm>
            <a:off x="503238" y="182060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7C56604-9D09-3943-AE07-C5F41D9375AF}"/>
              </a:ext>
            </a:extLst>
          </p:cNvPr>
          <p:cNvCxnSpPr>
            <a:cxnSpLocks/>
          </p:cNvCxnSpPr>
          <p:nvPr/>
        </p:nvCxnSpPr>
        <p:spPr>
          <a:xfrm>
            <a:off x="579580" y="3072072"/>
            <a:ext cx="0" cy="1139322"/>
          </a:xfrm>
          <a:prstGeom prst="line">
            <a:avLst/>
          </a:prstGeom>
          <a:ln w="12700">
            <a:solidFill>
              <a:srgbClr val="8FC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8E857C1F-658F-A84A-8AF3-061E8B58F78C}"/>
              </a:ext>
            </a:extLst>
          </p:cNvPr>
          <p:cNvSpPr/>
          <p:nvPr/>
        </p:nvSpPr>
        <p:spPr>
          <a:xfrm>
            <a:off x="503238" y="288932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0DA3DBC6-471E-4D47-B65B-1F2BC73ACE42}"/>
              </a:ext>
            </a:extLst>
          </p:cNvPr>
          <p:cNvSpPr/>
          <p:nvPr/>
        </p:nvSpPr>
        <p:spPr>
          <a:xfrm>
            <a:off x="503238" y="421139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8" name="Google Shape;224;p13" descr="Archivo:Spotify logo with text.svg - Wikipedia, la enciclopedia libre">
            <a:extLst>
              <a:ext uri="{FF2B5EF4-FFF2-40B4-BE49-F238E27FC236}">
                <a16:creationId xmlns:a16="http://schemas.microsoft.com/office/drawing/2014/main" id="{5300B7F5-6BB7-E649-A410-2B34E2E959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997" y="4383953"/>
            <a:ext cx="1965958" cy="5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CA239CE-ACE5-1D40-81AE-808AC539CD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263" y="912812"/>
            <a:ext cx="3351426" cy="32985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/>
        </p:nvSpPr>
        <p:spPr>
          <a:xfrm>
            <a:off x="503237" y="923792"/>
            <a:ext cx="3952594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PROPUESTA DE VALOR DE SPOTIFY</a:t>
            </a:r>
          </a:p>
          <a:p>
            <a:pPr marL="11725"/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Mapa de valor para Spotify</a:t>
            </a:r>
            <a:endParaRPr lang="es-PE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EBE38-C65D-0D46-863A-073C6F9DCB0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F8C0FE4-3297-4548-9BB1-4437B316A38B}"/>
              </a:ext>
            </a:extLst>
          </p:cNvPr>
          <p:cNvSpPr/>
          <p:nvPr/>
        </p:nvSpPr>
        <p:spPr>
          <a:xfrm>
            <a:off x="793981" y="1810836"/>
            <a:ext cx="4186615" cy="1357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77900">
              <a:lnSpc>
                <a:spcPct val="90000"/>
              </a:lnSpc>
              <a:spcAft>
                <a:spcPct val="35000"/>
              </a:spcAft>
            </a:pPr>
            <a:r>
              <a:rPr lang="es-PE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GENERADORES DE GANANCIAS:</a:t>
            </a:r>
            <a:br>
              <a:rPr lang="es-ES" sz="1400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PE" dirty="0">
                <a:latin typeface="Calibri" charset="0"/>
                <a:cs typeface="Calibri" charset="0"/>
                <a:sym typeface="Calibri"/>
              </a:rPr>
              <a:t>el cliente puede </a:t>
            </a: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escuchar música sin comerciales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, en eventos, en el trabajo y mientras camina en la calle. Incluye los nuevos lanzamientos, así como podcasts y otros contenidos de audio. Además, </a:t>
            </a: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recibe recomendaciones en base a su historial de reproducciones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.</a:t>
            </a:r>
            <a:endParaRPr lang="es-PE" dirty="0">
              <a:latin typeface="Calibri" charset="0"/>
              <a:cs typeface="Calibri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D6DAC94-C719-F64E-80F8-23D0D7A504E8}"/>
              </a:ext>
            </a:extLst>
          </p:cNvPr>
          <p:cNvCxnSpPr>
            <a:cxnSpLocks/>
          </p:cNvCxnSpPr>
          <p:nvPr/>
        </p:nvCxnSpPr>
        <p:spPr>
          <a:xfrm>
            <a:off x="579580" y="2013706"/>
            <a:ext cx="0" cy="1304861"/>
          </a:xfrm>
          <a:prstGeom prst="line">
            <a:avLst/>
          </a:prstGeom>
          <a:ln w="12700">
            <a:solidFill>
              <a:srgbClr val="8FC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B00C168A-4343-C145-8454-38F4F580616E}"/>
              </a:ext>
            </a:extLst>
          </p:cNvPr>
          <p:cNvSpPr/>
          <p:nvPr/>
        </p:nvSpPr>
        <p:spPr>
          <a:xfrm>
            <a:off x="793981" y="3318567"/>
            <a:ext cx="418661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ANALGÉSICOS:</a:t>
            </a:r>
            <a:r>
              <a:rPr lang="es-PE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escucha toda la música que quiere sin riesgo de virus o tener que almacenarla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 en su dispositivo.</a:t>
            </a:r>
            <a:endParaRPr lang="es-PE" dirty="0">
              <a:latin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09552EF-B8D5-854A-BDD0-B6AF29A6A4C6}"/>
              </a:ext>
            </a:extLst>
          </p:cNvPr>
          <p:cNvSpPr/>
          <p:nvPr/>
        </p:nvSpPr>
        <p:spPr>
          <a:xfrm>
            <a:off x="793981" y="4211394"/>
            <a:ext cx="418661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PRODUCTOS Y SERVICIOS: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su servicio de streaming permite escuchar millones de álbumes, </a:t>
            </a:r>
            <a:r>
              <a:rPr lang="es-PE" b="1" dirty="0">
                <a:solidFill>
                  <a:srgbClr val="8FC53F"/>
                </a:solidFill>
                <a:latin typeface="Calibri" charset="0"/>
                <a:cs typeface="Calibri" charset="0"/>
                <a:sym typeface="Calibri"/>
              </a:rPr>
              <a:t>cuenta con una versión gratuita y varios planes de pago que no contienen anuncios publicitarios</a:t>
            </a:r>
            <a:r>
              <a:rPr lang="es-PE" dirty="0">
                <a:latin typeface="Calibri" charset="0"/>
                <a:cs typeface="Calibri" charset="0"/>
                <a:sym typeface="Calibri"/>
              </a:rPr>
              <a:t>.</a:t>
            </a:r>
            <a:endParaRPr lang="es-PE" dirty="0">
              <a:latin typeface="Calibri" charset="0"/>
              <a:cs typeface="Calibri" charset="0"/>
            </a:endParaRPr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B3434A56-A036-6A42-B41B-2C0C67CB2946}"/>
              </a:ext>
            </a:extLst>
          </p:cNvPr>
          <p:cNvSpPr/>
          <p:nvPr/>
        </p:nvSpPr>
        <p:spPr>
          <a:xfrm>
            <a:off x="503238" y="182060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A19DCA3-11C0-784B-A77F-947E4164D1AB}"/>
              </a:ext>
            </a:extLst>
          </p:cNvPr>
          <p:cNvCxnSpPr>
            <a:cxnSpLocks/>
          </p:cNvCxnSpPr>
          <p:nvPr/>
        </p:nvCxnSpPr>
        <p:spPr>
          <a:xfrm>
            <a:off x="579580" y="3508487"/>
            <a:ext cx="0" cy="685688"/>
          </a:xfrm>
          <a:prstGeom prst="line">
            <a:avLst/>
          </a:prstGeom>
          <a:ln w="12700">
            <a:solidFill>
              <a:srgbClr val="8FC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E0FE6CEC-6743-5B40-9B06-188CD81C44B4}"/>
              </a:ext>
            </a:extLst>
          </p:cNvPr>
          <p:cNvSpPr/>
          <p:nvPr/>
        </p:nvSpPr>
        <p:spPr>
          <a:xfrm>
            <a:off x="503238" y="334627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B55794E0-0649-1449-B555-8EACBBE6360B}"/>
              </a:ext>
            </a:extLst>
          </p:cNvPr>
          <p:cNvSpPr/>
          <p:nvPr/>
        </p:nvSpPr>
        <p:spPr>
          <a:xfrm>
            <a:off x="503238" y="421139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7" name="Google Shape;224;p13" descr="Archivo:Spotify logo with text.svg - Wikipedia, la enciclopedia libre">
            <a:extLst>
              <a:ext uri="{FF2B5EF4-FFF2-40B4-BE49-F238E27FC236}">
                <a16:creationId xmlns:a16="http://schemas.microsoft.com/office/drawing/2014/main" id="{256D8B75-6BAD-2D4C-8180-901A2E13CF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997" y="4383953"/>
            <a:ext cx="1965958" cy="5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E0CBA01-7E6A-974C-869C-D6707DDCEC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263" y="912812"/>
            <a:ext cx="3351426" cy="3298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FDEE746-1062-974B-B6B3-380C22315E97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1CF4A0-2641-6545-A43F-A8C6C6F71269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CANALES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3FFE91-A67B-3C48-9816-F31C8FFA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4D8288E-6C63-2535-9978-EE58F0E71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37"/>
          <a:stretch/>
        </p:blipFill>
        <p:spPr>
          <a:xfrm>
            <a:off x="4392613" y="1622327"/>
            <a:ext cx="4513591" cy="2594295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F9CB9EC-E9EC-A34F-BCAF-CDF69EC222B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9477BF-C868-9A4D-A169-35515C791DFF}"/>
              </a:ext>
            </a:extLst>
          </p:cNvPr>
          <p:cNvSpPr/>
          <p:nvPr/>
        </p:nvSpPr>
        <p:spPr>
          <a:xfrm>
            <a:off x="793982" y="982451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 de todos los canales funciona mejor en la categoría donde voy a competir?</a:t>
            </a:r>
            <a:endParaRPr lang="es-PE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15E11F-6A14-FD40-87FD-2E27221BA703}"/>
              </a:ext>
            </a:extLst>
          </p:cNvPr>
          <p:cNvCxnSpPr>
            <a:cxnSpLocks/>
          </p:cNvCxnSpPr>
          <p:nvPr/>
        </p:nvCxnSpPr>
        <p:spPr>
          <a:xfrm>
            <a:off x="579580" y="1185321"/>
            <a:ext cx="0" cy="39659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6DFBB4-ED61-5D46-93B5-F188E1546877}"/>
              </a:ext>
            </a:extLst>
          </p:cNvPr>
          <p:cNvSpPr/>
          <p:nvPr/>
        </p:nvSpPr>
        <p:spPr>
          <a:xfrm>
            <a:off x="793982" y="1622327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 de todos los canales de venta es el que está creciendo?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B6694DE-A166-E549-A014-6C0524979E33}"/>
              </a:ext>
            </a:extLst>
          </p:cNvPr>
          <p:cNvSpPr/>
          <p:nvPr/>
        </p:nvSpPr>
        <p:spPr>
          <a:xfrm>
            <a:off x="793982" y="2317574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¿Entregó directamente o a través de intermediarios?</a:t>
            </a:r>
            <a:endParaRPr lang="es-PE" dirty="0"/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BB53D6E5-521A-DE4A-B7F6-D064E33C24E2}"/>
              </a:ext>
            </a:extLst>
          </p:cNvPr>
          <p:cNvSpPr/>
          <p:nvPr/>
        </p:nvSpPr>
        <p:spPr>
          <a:xfrm>
            <a:off x="503238" y="99222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63BBC-B70E-9549-AFF8-CD9C8C44AC68}"/>
              </a:ext>
            </a:extLst>
          </p:cNvPr>
          <p:cNvCxnSpPr>
            <a:cxnSpLocks/>
          </p:cNvCxnSpPr>
          <p:nvPr/>
        </p:nvCxnSpPr>
        <p:spPr>
          <a:xfrm>
            <a:off x="579580" y="1815964"/>
            <a:ext cx="0" cy="4517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A1C592A8-5013-3C45-9B8D-52038575F6DF}"/>
              </a:ext>
            </a:extLst>
          </p:cNvPr>
          <p:cNvSpPr/>
          <p:nvPr/>
        </p:nvSpPr>
        <p:spPr>
          <a:xfrm>
            <a:off x="503238" y="163321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E624CA8A-D373-2846-82C0-0B0474883406}"/>
              </a:ext>
            </a:extLst>
          </p:cNvPr>
          <p:cNvSpPr/>
          <p:nvPr/>
        </p:nvSpPr>
        <p:spPr>
          <a:xfrm>
            <a:off x="503238" y="231757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165B5B1-52F5-F442-BF36-F29FABD115E5}"/>
              </a:ext>
            </a:extLst>
          </p:cNvPr>
          <p:cNvSpPr/>
          <p:nvPr/>
        </p:nvSpPr>
        <p:spPr>
          <a:xfrm>
            <a:off x="793982" y="2985086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¿Desde la perspectiva del consumidor, cuál sería el mejor canal para comprar?</a:t>
            </a:r>
            <a:endParaRPr lang="es-PE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B0DAF90-79F5-F048-BA4C-8AEAE6F4A423}"/>
              </a:ext>
            </a:extLst>
          </p:cNvPr>
          <p:cNvCxnSpPr>
            <a:cxnSpLocks/>
          </p:cNvCxnSpPr>
          <p:nvPr/>
        </p:nvCxnSpPr>
        <p:spPr>
          <a:xfrm>
            <a:off x="579580" y="2483476"/>
            <a:ext cx="0" cy="4517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ás 19">
            <a:extLst>
              <a:ext uri="{FF2B5EF4-FFF2-40B4-BE49-F238E27FC236}">
                <a16:creationId xmlns:a16="http://schemas.microsoft.com/office/drawing/2014/main" id="{1858D0C2-88C3-5842-BD3B-D34167BCE5A5}"/>
              </a:ext>
            </a:extLst>
          </p:cNvPr>
          <p:cNvSpPr/>
          <p:nvPr/>
        </p:nvSpPr>
        <p:spPr>
          <a:xfrm>
            <a:off x="503238" y="298508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E2FCD34-8B58-6D4A-B22D-E3BA260823C5}"/>
              </a:ext>
            </a:extLst>
          </p:cNvPr>
          <p:cNvSpPr/>
          <p:nvPr/>
        </p:nvSpPr>
        <p:spPr>
          <a:xfrm>
            <a:off x="793982" y="3652598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le hago llegar mi producto o servicio al cliente?</a:t>
            </a:r>
            <a:endParaRPr lang="es-PE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BA1E9BF-8092-DE4D-BD6F-D0FCB1FB20CD}"/>
              </a:ext>
            </a:extLst>
          </p:cNvPr>
          <p:cNvCxnSpPr>
            <a:cxnSpLocks/>
          </p:cNvCxnSpPr>
          <p:nvPr/>
        </p:nvCxnSpPr>
        <p:spPr>
          <a:xfrm>
            <a:off x="579580" y="3150988"/>
            <a:ext cx="0" cy="4517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ás 22">
            <a:extLst>
              <a:ext uri="{FF2B5EF4-FFF2-40B4-BE49-F238E27FC236}">
                <a16:creationId xmlns:a16="http://schemas.microsoft.com/office/drawing/2014/main" id="{A17DD6E0-02B0-604F-95F7-CB6B70CC3CD4}"/>
              </a:ext>
            </a:extLst>
          </p:cNvPr>
          <p:cNvSpPr/>
          <p:nvPr/>
        </p:nvSpPr>
        <p:spPr>
          <a:xfrm>
            <a:off x="503238" y="365259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/>
          <p:nvPr/>
        </p:nvSpPr>
        <p:spPr>
          <a:xfrm>
            <a:off x="503238" y="924059"/>
            <a:ext cx="7836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Dentro de los principales tipos de canales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offline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pueden mencionar: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E4AB7AF-0E1C-3147-9444-7280838290A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13D7E773-6AFF-DC4D-BF65-03B6EB55E21D}"/>
              </a:ext>
            </a:extLst>
          </p:cNvPr>
          <p:cNvSpPr/>
          <p:nvPr/>
        </p:nvSpPr>
        <p:spPr>
          <a:xfrm>
            <a:off x="684213" y="1481328"/>
            <a:ext cx="2593105" cy="3118104"/>
          </a:xfrm>
          <a:prstGeom prst="roundRect">
            <a:avLst>
              <a:gd name="adj" fmla="val 4154"/>
            </a:avLst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0" rtlCol="0" anchor="t"/>
          <a:lstStyle/>
          <a:p>
            <a:pPr algn="ctr">
              <a:spcAft>
                <a:spcPts val="0"/>
              </a:spcAft>
            </a:pPr>
            <a:r>
              <a:rPr lang="es-PE" sz="1600" b="1" dirty="0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rPr>
              <a:t>1. PUNTO DE VENTA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E8A5B8AA-D49C-8149-9744-3EF60FB6C4C0}"/>
              </a:ext>
            </a:extLst>
          </p:cNvPr>
          <p:cNvSpPr/>
          <p:nvPr/>
        </p:nvSpPr>
        <p:spPr>
          <a:xfrm>
            <a:off x="758877" y="2961913"/>
            <a:ext cx="2448403" cy="1518647"/>
          </a:xfrm>
          <a:prstGeom prst="roundRect">
            <a:avLst>
              <a:gd name="adj" fmla="val 7361"/>
            </a:avLst>
          </a:prstGeom>
          <a:solidFill>
            <a:srgbClr val="DDE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rtlCol="0" anchor="t"/>
          <a:lstStyle/>
          <a:p>
            <a:pPr marL="133350" lvl="0" indent="-133350">
              <a:spcAft>
                <a:spcPts val="600"/>
              </a:spcAft>
              <a:buClr>
                <a:srgbClr val="8FC53F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Tiendas físicas</a:t>
            </a:r>
          </a:p>
          <a:p>
            <a:pPr marL="133350" lvl="0" indent="-133350">
              <a:spcAft>
                <a:spcPts val="600"/>
              </a:spcAft>
              <a:buClr>
                <a:srgbClr val="8FC53F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Tiendas propias</a:t>
            </a:r>
          </a:p>
          <a:p>
            <a:pPr marL="133350" lvl="0" indent="-133350">
              <a:spcAft>
                <a:spcPts val="600"/>
              </a:spcAft>
              <a:buClr>
                <a:srgbClr val="8FC53F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Franquicias</a:t>
            </a:r>
          </a:p>
          <a:p>
            <a:pPr marL="133350" lvl="0" indent="-133350">
              <a:spcAft>
                <a:spcPts val="600"/>
              </a:spcAft>
              <a:buClr>
                <a:srgbClr val="8FC53F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Distribuidores</a:t>
            </a:r>
            <a:endParaRPr lang="es-PE" sz="1400" b="1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85BBEC4-EA87-3943-B5BD-E4C8CBE21BE2}"/>
              </a:ext>
            </a:extLst>
          </p:cNvPr>
          <p:cNvSpPr/>
          <p:nvPr/>
        </p:nvSpPr>
        <p:spPr>
          <a:xfrm>
            <a:off x="3372549" y="1481328"/>
            <a:ext cx="2593105" cy="3118104"/>
          </a:xfrm>
          <a:prstGeom prst="roundRect">
            <a:avLst>
              <a:gd name="adj" fmla="val 4154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0" rtlCol="0" anchor="t"/>
          <a:lstStyle/>
          <a:p>
            <a:pPr algn="ctr">
              <a:spcAft>
                <a:spcPts val="0"/>
              </a:spcAft>
            </a:pPr>
            <a:r>
              <a:rPr lang="es-PE" sz="1600" b="1" dirty="0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rPr>
              <a:t>2. TELEMARKETING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AD6FEC02-0007-2147-B9F7-CC6A8057093B}"/>
              </a:ext>
            </a:extLst>
          </p:cNvPr>
          <p:cNvSpPr/>
          <p:nvPr/>
        </p:nvSpPr>
        <p:spPr>
          <a:xfrm>
            <a:off x="3447213" y="2961913"/>
            <a:ext cx="2448403" cy="1518647"/>
          </a:xfrm>
          <a:prstGeom prst="roundRect">
            <a:avLst>
              <a:gd name="adj" fmla="val 7361"/>
            </a:avLst>
          </a:prstGeom>
          <a:solidFill>
            <a:srgbClr val="D1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rtlCol="0" anchor="t"/>
          <a:lstStyle/>
          <a:p>
            <a:pPr lvl="0">
              <a:spcAft>
                <a:spcPts val="600"/>
              </a:spcAft>
              <a:buClr>
                <a:srgbClr val="01B1C3"/>
              </a:buClr>
              <a:buSzPts val="1600"/>
            </a:pPr>
            <a:endParaRPr lang="es-PE" sz="1400" b="1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B38D4D17-1772-D546-954F-A822F1977E03}"/>
              </a:ext>
            </a:extLst>
          </p:cNvPr>
          <p:cNvSpPr/>
          <p:nvPr/>
        </p:nvSpPr>
        <p:spPr>
          <a:xfrm>
            <a:off x="6060885" y="1481328"/>
            <a:ext cx="2593105" cy="3118104"/>
          </a:xfrm>
          <a:prstGeom prst="roundRect">
            <a:avLst>
              <a:gd name="adj" fmla="val 4154"/>
            </a:avLst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0" rtlCol="0" anchor="t"/>
          <a:lstStyle/>
          <a:p>
            <a:pPr algn="ctr">
              <a:spcAft>
                <a:spcPts val="0"/>
              </a:spcAft>
            </a:pPr>
            <a:r>
              <a:rPr lang="es-PE" sz="1600" b="1" dirty="0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rPr>
              <a:t>3. VENTA DIRECTA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16A6D25F-7755-9742-AB97-E6A72311EE55}"/>
              </a:ext>
            </a:extLst>
          </p:cNvPr>
          <p:cNvSpPr/>
          <p:nvPr/>
        </p:nvSpPr>
        <p:spPr>
          <a:xfrm>
            <a:off x="6135549" y="2961913"/>
            <a:ext cx="2448403" cy="1518647"/>
          </a:xfrm>
          <a:prstGeom prst="roundRect">
            <a:avLst>
              <a:gd name="adj" fmla="val 7361"/>
            </a:avLst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rtlCol="0" anchor="t"/>
          <a:lstStyle/>
          <a:p>
            <a:pPr marL="133350" indent="-133350">
              <a:spcAft>
                <a:spcPts val="600"/>
              </a:spcAft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A través de equipos de representantes de ventas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877A78-BA93-E74D-A444-B76CAB70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94" y="1730005"/>
            <a:ext cx="820293" cy="7177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4D341F-C4F2-764F-B7AD-FC0E29BE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83" y="1736244"/>
            <a:ext cx="801709" cy="7115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162CF-B093-F546-A110-9B72BFE4B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28" y="1698924"/>
            <a:ext cx="731818" cy="7488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/>
        </p:nvSpPr>
        <p:spPr>
          <a:xfrm>
            <a:off x="503237" y="912813"/>
            <a:ext cx="3889376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UN CANAL DE VENTA ONLINE?</a:t>
            </a:r>
            <a:endParaRPr lang="es-P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todo aquel que utiliza la internet para comercializar los productos y/o servicios de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Entre los principales se destacan: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56DA20-0FB2-124D-B64E-C6386370568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C6A82862-95F2-8740-B17F-78DA892145D1}"/>
              </a:ext>
            </a:extLst>
          </p:cNvPr>
          <p:cNvSpPr/>
          <p:nvPr/>
        </p:nvSpPr>
        <p:spPr>
          <a:xfrm>
            <a:off x="1012860" y="2635013"/>
            <a:ext cx="2663027" cy="44796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lvl="0">
              <a:buSzPts val="1600"/>
              <a:tabLst>
                <a:tab pos="569913" algn="l"/>
              </a:tabLst>
            </a:pPr>
            <a:r>
              <a:rPr lang="es-PE" sz="1300" b="1" i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MARKETPLACE</a:t>
            </a:r>
            <a:endParaRPr lang="es-PE" sz="1300" b="1" i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9" name="Agrupar 4">
            <a:extLst>
              <a:ext uri="{FF2B5EF4-FFF2-40B4-BE49-F238E27FC236}">
                <a16:creationId xmlns:a16="http://schemas.microsoft.com/office/drawing/2014/main" id="{CB005807-42A5-A84D-A96E-6535792E2C4E}"/>
              </a:ext>
            </a:extLst>
          </p:cNvPr>
          <p:cNvGrpSpPr/>
          <p:nvPr/>
        </p:nvGrpSpPr>
        <p:grpSpPr>
          <a:xfrm>
            <a:off x="819478" y="2678240"/>
            <a:ext cx="411331" cy="361511"/>
            <a:chOff x="5892512" y="2805541"/>
            <a:chExt cx="459474" cy="40382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5CBB3B5-3379-E844-959B-3BB5D6540920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4DD3D49-27CC-3F42-889F-888EA331FEB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" name="Triángulo 11">
              <a:extLst>
                <a:ext uri="{FF2B5EF4-FFF2-40B4-BE49-F238E27FC236}">
                  <a16:creationId xmlns:a16="http://schemas.microsoft.com/office/drawing/2014/main" id="{EC49BB61-6B87-3D4D-B05C-347688B2A88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1CD35B4-ADD6-C543-9A92-6A0B65DB762D}"/>
              </a:ext>
            </a:extLst>
          </p:cNvPr>
          <p:cNvSpPr/>
          <p:nvPr/>
        </p:nvSpPr>
        <p:spPr>
          <a:xfrm>
            <a:off x="1012860" y="3162740"/>
            <a:ext cx="2663025" cy="447964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lvl="0">
              <a:buSzPts val="1600"/>
              <a:tabLst>
                <a:tab pos="569913" algn="l"/>
              </a:tabLst>
            </a:pPr>
            <a:r>
              <a:rPr lang="es-PE" sz="1300" b="1" i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E-COMMERCE</a:t>
            </a:r>
          </a:p>
        </p:txBody>
      </p:sp>
      <p:grpSp>
        <p:nvGrpSpPr>
          <p:cNvPr id="14" name="Agrupar 9">
            <a:extLst>
              <a:ext uri="{FF2B5EF4-FFF2-40B4-BE49-F238E27FC236}">
                <a16:creationId xmlns:a16="http://schemas.microsoft.com/office/drawing/2014/main" id="{187B40C5-E125-6A4F-9450-CE117F2426C4}"/>
              </a:ext>
            </a:extLst>
          </p:cNvPr>
          <p:cNvGrpSpPr/>
          <p:nvPr/>
        </p:nvGrpSpPr>
        <p:grpSpPr>
          <a:xfrm>
            <a:off x="819478" y="3205966"/>
            <a:ext cx="411331" cy="361511"/>
            <a:chOff x="5892512" y="2805541"/>
            <a:chExt cx="459474" cy="403823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7EEDFA6-BC57-2E42-8AF1-BE3F7209626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9E434B5-66C7-CF41-89D9-81A6A7DDEB2C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7" name="Triángulo 16">
              <a:extLst>
                <a:ext uri="{FF2B5EF4-FFF2-40B4-BE49-F238E27FC236}">
                  <a16:creationId xmlns:a16="http://schemas.microsoft.com/office/drawing/2014/main" id="{111C266B-8122-9147-B255-070BAAF10D10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12320B18-3F8E-8C4F-BA72-4F086D43714A}"/>
              </a:ext>
            </a:extLst>
          </p:cNvPr>
          <p:cNvSpPr/>
          <p:nvPr/>
        </p:nvSpPr>
        <p:spPr>
          <a:xfrm>
            <a:off x="1012861" y="3690466"/>
            <a:ext cx="2663026" cy="44796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lvl="0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PROGRAMAS DE AFILIADOS</a:t>
            </a:r>
            <a:endParaRPr lang="es-PE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9" name="Agrupar 14">
            <a:extLst>
              <a:ext uri="{FF2B5EF4-FFF2-40B4-BE49-F238E27FC236}">
                <a16:creationId xmlns:a16="http://schemas.microsoft.com/office/drawing/2014/main" id="{471E767B-ED32-2F47-ADCA-00BCFF4BA2E3}"/>
              </a:ext>
            </a:extLst>
          </p:cNvPr>
          <p:cNvGrpSpPr/>
          <p:nvPr/>
        </p:nvGrpSpPr>
        <p:grpSpPr>
          <a:xfrm>
            <a:off x="819478" y="3733693"/>
            <a:ext cx="411331" cy="361511"/>
            <a:chOff x="5892512" y="2805541"/>
            <a:chExt cx="459474" cy="403823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F919BEC-E3B5-B542-862A-4944AA9596BD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F3E2012-7978-4741-962C-BBF781D39392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2" name="Triángulo 21">
              <a:extLst>
                <a:ext uri="{FF2B5EF4-FFF2-40B4-BE49-F238E27FC236}">
                  <a16:creationId xmlns:a16="http://schemas.microsoft.com/office/drawing/2014/main" id="{F24AE423-2D07-034B-8C9A-1D04EF4E16E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F8C4812E-1444-0743-B5A6-D547542A8371}"/>
              </a:ext>
            </a:extLst>
          </p:cNvPr>
          <p:cNvSpPr/>
          <p:nvPr/>
        </p:nvSpPr>
        <p:spPr>
          <a:xfrm>
            <a:off x="1012861" y="4226908"/>
            <a:ext cx="2663024" cy="447964"/>
          </a:xfrm>
          <a:prstGeom prst="roundRect">
            <a:avLst>
              <a:gd name="adj" fmla="val 26745"/>
            </a:avLst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lvl="0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SEM (PUBLICIDAD EN LOS </a:t>
            </a:r>
            <a:b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MOTORES DE BÚSQUEDA)</a:t>
            </a:r>
          </a:p>
        </p:txBody>
      </p:sp>
      <p:grpSp>
        <p:nvGrpSpPr>
          <p:cNvPr id="24" name="Agrupar 9">
            <a:extLst>
              <a:ext uri="{FF2B5EF4-FFF2-40B4-BE49-F238E27FC236}">
                <a16:creationId xmlns:a16="http://schemas.microsoft.com/office/drawing/2014/main" id="{200B6864-F80B-8D4D-9B92-30CF1546F4BC}"/>
              </a:ext>
            </a:extLst>
          </p:cNvPr>
          <p:cNvGrpSpPr/>
          <p:nvPr/>
        </p:nvGrpSpPr>
        <p:grpSpPr>
          <a:xfrm>
            <a:off x="819478" y="4270135"/>
            <a:ext cx="411331" cy="361511"/>
            <a:chOff x="5892512" y="2805541"/>
            <a:chExt cx="459474" cy="403823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8414168-F4DB-2740-8258-D259BBBEE2B3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B9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CF3FF6E-205F-0A4E-9857-B87CFBB111E8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7" name="Triángulo 26">
              <a:extLst>
                <a:ext uri="{FF2B5EF4-FFF2-40B4-BE49-F238E27FC236}">
                  <a16:creationId xmlns:a16="http://schemas.microsoft.com/office/drawing/2014/main" id="{62CC8D25-5990-5742-81B7-74C73C194DF0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C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26530E4C-45CF-2D47-ABCA-B97356F29C98}"/>
              </a:ext>
            </a:extLst>
          </p:cNvPr>
          <p:cNvSpPr/>
          <p:nvPr/>
        </p:nvSpPr>
        <p:spPr>
          <a:xfrm>
            <a:off x="1012860" y="4754635"/>
            <a:ext cx="2663023" cy="447964"/>
          </a:xfrm>
          <a:prstGeom prst="roundRect">
            <a:avLst>
              <a:gd name="adj" fmla="val 24841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lvl="0">
              <a:buSzPts val="1600"/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REDES SOCIALES</a:t>
            </a:r>
            <a:endParaRPr lang="es-ES_tradnl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9" name="Agrupar 14">
            <a:extLst>
              <a:ext uri="{FF2B5EF4-FFF2-40B4-BE49-F238E27FC236}">
                <a16:creationId xmlns:a16="http://schemas.microsoft.com/office/drawing/2014/main" id="{FCDDDD18-DF24-E24D-8ADE-DDAEC01A303E}"/>
              </a:ext>
            </a:extLst>
          </p:cNvPr>
          <p:cNvGrpSpPr/>
          <p:nvPr/>
        </p:nvGrpSpPr>
        <p:grpSpPr>
          <a:xfrm>
            <a:off x="819478" y="4797862"/>
            <a:ext cx="411331" cy="361511"/>
            <a:chOff x="5892512" y="2805541"/>
            <a:chExt cx="459474" cy="403823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08C9DD2-879E-7A40-9A2F-A74B8A165C2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C7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812FF34-6208-E94C-83A8-3AE94F15679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2" name="Triángulo 31">
              <a:extLst>
                <a:ext uri="{FF2B5EF4-FFF2-40B4-BE49-F238E27FC236}">
                  <a16:creationId xmlns:a16="http://schemas.microsoft.com/office/drawing/2014/main" id="{9526487C-2707-A542-BDF1-4A03CA98C1D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23E7269-899D-534B-A610-4B1E9D9B29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81013"/>
            <a:ext cx="4392612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2AA504-2836-124D-B393-08D55D083809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FCDB48-4AD0-5C41-ADBC-FC34FF01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8F1BB42-25DC-AB42-8D50-8CAF45BB82F5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DFDF7F-EEB0-2C49-BE8E-990E9D31DE1F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67C23F-4730-804F-AED4-D596590A7B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B068EB-76BA-794B-989A-9D71DD217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FF2B5EF4-FFF2-40B4-BE49-F238E27FC236}">
                <a16:creationId xmlns:a16="http://schemas.microsoft.com/office/drawing/2014/main" id="{AD398B63-B571-D840-8B19-5B47D77F72C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A311E2EC-6518-6442-BA0C-D33ECBD151E6}"/>
              </a:ext>
            </a:extLst>
          </p:cNvPr>
          <p:cNvSpPr/>
          <p:nvPr/>
        </p:nvSpPr>
        <p:spPr>
          <a:xfrm>
            <a:off x="503239" y="912726"/>
            <a:ext cx="2075370" cy="44796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0" algn="ctr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MARKETPLACE</a:t>
            </a:r>
            <a:endParaRPr lang="es-PE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6" name="Agrupar 4">
            <a:extLst>
              <a:ext uri="{FF2B5EF4-FFF2-40B4-BE49-F238E27FC236}">
                <a16:creationId xmlns:a16="http://schemas.microsoft.com/office/drawing/2014/main" id="{FB9018C4-FCEF-A142-B834-8F430F25190D}"/>
              </a:ext>
            </a:extLst>
          </p:cNvPr>
          <p:cNvGrpSpPr/>
          <p:nvPr/>
        </p:nvGrpSpPr>
        <p:grpSpPr>
          <a:xfrm>
            <a:off x="309856" y="955953"/>
            <a:ext cx="411331" cy="361511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431C5ED-9577-8143-A066-234D7AA7A9D4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19D0AB6-61EC-7F46-B7A1-E63FD363842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52C42D41-966A-F942-A149-5D0159F7D4E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851991-BE42-FA4E-BF74-9070D554536F}"/>
              </a:ext>
            </a:extLst>
          </p:cNvPr>
          <p:cNvSpPr txBox="1"/>
          <p:nvPr/>
        </p:nvSpPr>
        <p:spPr>
          <a:xfrm>
            <a:off x="510140" y="1482749"/>
            <a:ext cx="816554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plataforma virtual donde a cambio de un cobro, ya sea por comisión, suscripción, u otra forma de cobro, varios y distintos anunciantes ofrecen sus productos para diversos potenciales clientes.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8BC85F7-5E92-0848-8DAC-EF5DAC54EC50}"/>
              </a:ext>
            </a:extLst>
          </p:cNvPr>
          <p:cNvSpPr/>
          <p:nvPr/>
        </p:nvSpPr>
        <p:spPr>
          <a:xfrm>
            <a:off x="1288514" y="2147295"/>
            <a:ext cx="7387174" cy="923356"/>
          </a:xfrm>
          <a:prstGeom prst="roundRect">
            <a:avLst>
              <a:gd name="adj" fmla="val 10725"/>
            </a:avLst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asegurar el flujo continuo de visitantes para incrementar la posibilidad de los anunciantes de ser vistos y como consecuencia de esto generar ventas. Asimismo, los marketplace, pueden llegar a ofrecer servicios adicionales, como las entregas, los cobros, </a:t>
            </a:r>
            <a:b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administración de garantías, etc.</a:t>
            </a:r>
          </a:p>
        </p:txBody>
      </p:sp>
      <p:sp>
        <p:nvSpPr>
          <p:cNvPr id="23" name="Redondear rectángulo de esquina del mismo lado 22">
            <a:extLst>
              <a:ext uri="{FF2B5EF4-FFF2-40B4-BE49-F238E27FC236}">
                <a16:creationId xmlns:a16="http://schemas.microsoft.com/office/drawing/2014/main" id="{C39988C5-66A3-BC4A-8B59-5A4F6F04FCDE}"/>
              </a:ext>
            </a:extLst>
          </p:cNvPr>
          <p:cNvSpPr/>
          <p:nvPr/>
        </p:nvSpPr>
        <p:spPr>
          <a:xfrm rot="16200000">
            <a:off x="813385" y="1831139"/>
            <a:ext cx="929364" cy="1549659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071EB89-3F6C-8E4D-94EB-2DF33F90FED1}"/>
              </a:ext>
            </a:extLst>
          </p:cNvPr>
          <p:cNvSpPr txBox="1"/>
          <p:nvPr/>
        </p:nvSpPr>
        <p:spPr>
          <a:xfrm>
            <a:off x="503236" y="2498246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marketplace 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A765F344-C68F-4147-8FC4-B3472DCA3E74}"/>
              </a:ext>
            </a:extLst>
          </p:cNvPr>
          <p:cNvSpPr/>
          <p:nvPr/>
        </p:nvSpPr>
        <p:spPr>
          <a:xfrm>
            <a:off x="1288514" y="3180567"/>
            <a:ext cx="7387174" cy="923356"/>
          </a:xfrm>
          <a:prstGeom prst="roundRect">
            <a:avLst>
              <a:gd name="adj" fmla="val 10725"/>
            </a:avLst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6038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marketplace radica en la transparencia que puede ofrecer como “fiscalizador” de las operaciones de compraventa que se realicen en la plataforma</a:t>
            </a:r>
          </a:p>
        </p:txBody>
      </p:sp>
      <p:sp>
        <p:nvSpPr>
          <p:cNvPr id="28" name="Redondear rectángulo de esquina del mismo lado 27">
            <a:extLst>
              <a:ext uri="{FF2B5EF4-FFF2-40B4-BE49-F238E27FC236}">
                <a16:creationId xmlns:a16="http://schemas.microsoft.com/office/drawing/2014/main" id="{05E8404A-B2C5-2C42-B381-7F0C0E9FA8E3}"/>
              </a:ext>
            </a:extLst>
          </p:cNvPr>
          <p:cNvSpPr/>
          <p:nvPr/>
        </p:nvSpPr>
        <p:spPr>
          <a:xfrm rot="16200000">
            <a:off x="813385" y="2864411"/>
            <a:ext cx="929364" cy="1549659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49A1EE0-2CAE-724B-991B-3FC6815EB569}"/>
              </a:ext>
            </a:extLst>
          </p:cNvPr>
          <p:cNvSpPr txBox="1"/>
          <p:nvPr/>
        </p:nvSpPr>
        <p:spPr>
          <a:xfrm>
            <a:off x="503236" y="3531518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importancia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0CA8933A-4359-D64E-A9C7-1F190F5C1B16}"/>
              </a:ext>
            </a:extLst>
          </p:cNvPr>
          <p:cNvSpPr/>
          <p:nvPr/>
        </p:nvSpPr>
        <p:spPr>
          <a:xfrm>
            <a:off x="1288514" y="4195551"/>
            <a:ext cx="7387174" cy="726200"/>
          </a:xfrm>
          <a:prstGeom prst="roundRect">
            <a:avLst>
              <a:gd name="adj" fmla="val 10725"/>
            </a:avLst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90488" marR="0" lvl="0" indent="-46038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s-PE" sz="13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Airbnb, Amazon, Google Shopping, Mercado Libre, Linio.</a:t>
            </a:r>
          </a:p>
        </p:txBody>
      </p:sp>
      <p:sp>
        <p:nvSpPr>
          <p:cNvPr id="31" name="Redondear rectángulo de esquina del mismo lado 30">
            <a:extLst>
              <a:ext uri="{FF2B5EF4-FFF2-40B4-BE49-F238E27FC236}">
                <a16:creationId xmlns:a16="http://schemas.microsoft.com/office/drawing/2014/main" id="{6D6C6EEE-5DE9-5341-B306-0EBA356FED16}"/>
              </a:ext>
            </a:extLst>
          </p:cNvPr>
          <p:cNvSpPr/>
          <p:nvPr/>
        </p:nvSpPr>
        <p:spPr>
          <a:xfrm rot="16200000">
            <a:off x="914968" y="3777813"/>
            <a:ext cx="726199" cy="1549659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14227A6-B4A9-5443-8874-7C9C79DA76AE}"/>
              </a:ext>
            </a:extLst>
          </p:cNvPr>
          <p:cNvSpPr txBox="1"/>
          <p:nvPr/>
        </p:nvSpPr>
        <p:spPr>
          <a:xfrm>
            <a:off x="503236" y="4479696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/>
          <p:nvPr/>
        </p:nvSpPr>
        <p:spPr>
          <a:xfrm>
            <a:off x="500046" y="1489075"/>
            <a:ext cx="8175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diferencia del </a:t>
            </a:r>
            <a:r>
              <a:rPr lang="es-PE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marketplace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en donde se pueden anunciar cientos o miles de productos de diferentes empresas, esta es una tienda virtual que pertenece o está vinculada a la empresa fabricante o prestadora del servicio ofrecido.</a:t>
            </a: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64204C6-CBCA-2E41-92A1-A1654E1DB1B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DAE0AC00-8D83-2E49-9B8E-04C8EF0B35F6}"/>
              </a:ext>
            </a:extLst>
          </p:cNvPr>
          <p:cNvSpPr/>
          <p:nvPr/>
        </p:nvSpPr>
        <p:spPr>
          <a:xfrm>
            <a:off x="503237" y="912813"/>
            <a:ext cx="1965643" cy="447964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300" b="1" i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E-COMMERCE</a:t>
            </a:r>
          </a:p>
        </p:txBody>
      </p:sp>
      <p:grpSp>
        <p:nvGrpSpPr>
          <p:cNvPr id="16" name="Agrupar 9">
            <a:extLst>
              <a:ext uri="{FF2B5EF4-FFF2-40B4-BE49-F238E27FC236}">
                <a16:creationId xmlns:a16="http://schemas.microsoft.com/office/drawing/2014/main" id="{9AF1272A-151D-3A4C-90F7-55E76720BD41}"/>
              </a:ext>
            </a:extLst>
          </p:cNvPr>
          <p:cNvGrpSpPr/>
          <p:nvPr/>
        </p:nvGrpSpPr>
        <p:grpSpPr>
          <a:xfrm>
            <a:off x="309855" y="956039"/>
            <a:ext cx="411331" cy="361511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D7FAE80-8EC1-FA40-AB11-3D8B6CC337FE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01D407C-135E-C14C-870A-162EE9E8D90F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5A4D194D-9021-A64B-AB99-A785A978639B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6F88904-6769-1D4D-BF59-B212AFCC129C}"/>
              </a:ext>
            </a:extLst>
          </p:cNvPr>
          <p:cNvSpPr/>
          <p:nvPr/>
        </p:nvSpPr>
        <p:spPr>
          <a:xfrm>
            <a:off x="1288514" y="2335121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DDE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como existen tiendas físicas que tienen también su versión </a:t>
            </a:r>
            <a:r>
              <a:rPr lang="es-PE" sz="13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line</a:t>
            </a: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existen empresas que únicamente ofrecen sus productos de esta manera</a:t>
            </a:r>
          </a:p>
        </p:txBody>
      </p:sp>
      <p:sp>
        <p:nvSpPr>
          <p:cNvPr id="21" name="Redondear rectángulo de esquina del mismo lado 20">
            <a:extLst>
              <a:ext uri="{FF2B5EF4-FFF2-40B4-BE49-F238E27FC236}">
                <a16:creationId xmlns:a16="http://schemas.microsoft.com/office/drawing/2014/main" id="{390CFED4-B457-EB4A-AA5E-C2DA8AD490F6}"/>
              </a:ext>
            </a:extLst>
          </p:cNvPr>
          <p:cNvSpPr/>
          <p:nvPr/>
        </p:nvSpPr>
        <p:spPr>
          <a:xfrm rot="16200000">
            <a:off x="890753" y="1941598"/>
            <a:ext cx="774630" cy="1549659"/>
          </a:xfrm>
          <a:prstGeom prst="round2SameRect">
            <a:avLst/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286608-096D-794E-AEC2-FDB4B6E5EE44}"/>
              </a:ext>
            </a:extLst>
          </p:cNvPr>
          <p:cNvSpPr txBox="1"/>
          <p:nvPr/>
        </p:nvSpPr>
        <p:spPr>
          <a:xfrm>
            <a:off x="503236" y="2632015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Online, offline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2D0AC739-5F58-4B44-9FB4-704E40176B99}"/>
              </a:ext>
            </a:extLst>
          </p:cNvPr>
          <p:cNvSpPr/>
          <p:nvPr/>
        </p:nvSpPr>
        <p:spPr>
          <a:xfrm>
            <a:off x="1288514" y="3236140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DDE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gran ventaja es que al administrar su propia página, las empresas gozan de completa libertad respecto al contenido, cómo exhiben, cómo cobran, promociones, </a:t>
            </a:r>
            <a:r>
              <a:rPr lang="es-PE" sz="13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and feel</a:t>
            </a: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 </a:t>
            </a:r>
          </a:p>
        </p:txBody>
      </p:sp>
      <p:sp>
        <p:nvSpPr>
          <p:cNvPr id="24" name="Redondear rectángulo de esquina del mismo lado 23">
            <a:extLst>
              <a:ext uri="{FF2B5EF4-FFF2-40B4-BE49-F238E27FC236}">
                <a16:creationId xmlns:a16="http://schemas.microsoft.com/office/drawing/2014/main" id="{BD0A44CB-34D0-5444-8BEF-DAC5230385F9}"/>
              </a:ext>
            </a:extLst>
          </p:cNvPr>
          <p:cNvSpPr/>
          <p:nvPr/>
        </p:nvSpPr>
        <p:spPr>
          <a:xfrm rot="16200000">
            <a:off x="890753" y="2842617"/>
            <a:ext cx="774630" cy="1549659"/>
          </a:xfrm>
          <a:prstGeom prst="round2SameRect">
            <a:avLst/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418DD31-43E2-374B-9144-C802F7DC6B94}"/>
              </a:ext>
            </a:extLst>
          </p:cNvPr>
          <p:cNvSpPr txBox="1"/>
          <p:nvPr/>
        </p:nvSpPr>
        <p:spPr>
          <a:xfrm>
            <a:off x="503236" y="3533063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Ventaja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31B081C8-F800-9D4A-9720-2453D7FFBA10}"/>
              </a:ext>
            </a:extLst>
          </p:cNvPr>
          <p:cNvSpPr/>
          <p:nvPr/>
        </p:nvSpPr>
        <p:spPr>
          <a:xfrm>
            <a:off x="1288514" y="4159539"/>
            <a:ext cx="7387174" cy="726200"/>
          </a:xfrm>
          <a:prstGeom prst="roundRect">
            <a:avLst>
              <a:gd name="adj" fmla="val 10725"/>
            </a:avLst>
          </a:prstGeom>
          <a:solidFill>
            <a:srgbClr val="DDE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90488" marR="0" lvl="0" algn="l" rtl="0">
              <a:spcBef>
                <a:spcPts val="0"/>
              </a:spcBef>
              <a:spcAft>
                <a:spcPts val="0"/>
              </a:spcAft>
              <a:buClr>
                <a:srgbClr val="1476FF"/>
              </a:buClr>
              <a:buSzPts val="1400"/>
              <a:buFont typeface="Calibri"/>
              <a:buNone/>
            </a:pPr>
            <a:r>
              <a:rPr lang="es-PE" sz="1300" b="1" dirty="0">
                <a:solidFill>
                  <a:srgbClr val="8FC53F"/>
                </a:solidFill>
                <a:latin typeface="Calibri"/>
                <a:ea typeface="Calibri"/>
                <a:cs typeface="Calibri"/>
                <a:sym typeface="Calibri"/>
              </a:rPr>
              <a:t>Netshoes, Apple, Dell</a:t>
            </a:r>
          </a:p>
        </p:txBody>
      </p:sp>
      <p:sp>
        <p:nvSpPr>
          <p:cNvPr id="27" name="Redondear rectángulo de esquina del mismo lado 26">
            <a:extLst>
              <a:ext uri="{FF2B5EF4-FFF2-40B4-BE49-F238E27FC236}">
                <a16:creationId xmlns:a16="http://schemas.microsoft.com/office/drawing/2014/main" id="{B22FB8BB-F39E-334E-879D-95980AE6B34F}"/>
              </a:ext>
            </a:extLst>
          </p:cNvPr>
          <p:cNvSpPr/>
          <p:nvPr/>
        </p:nvSpPr>
        <p:spPr>
          <a:xfrm rot="16200000">
            <a:off x="914968" y="3741801"/>
            <a:ext cx="726199" cy="1549659"/>
          </a:xfrm>
          <a:prstGeom prst="round2SameRect">
            <a:avLst/>
          </a:prstGeom>
          <a:solidFill>
            <a:srgbClr val="8F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6084B44-DCC5-D843-85FA-DFA8D05272A0}"/>
              </a:ext>
            </a:extLst>
          </p:cNvPr>
          <p:cNvSpPr txBox="1"/>
          <p:nvPr/>
        </p:nvSpPr>
        <p:spPr>
          <a:xfrm>
            <a:off x="503236" y="4443684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/>
          <p:nvPr/>
        </p:nvSpPr>
        <p:spPr>
          <a:xfrm>
            <a:off x="500046" y="1489075"/>
            <a:ext cx="79945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Estos son grupos de personas que se dedican a divulgar los productos de otros a cambio de una comisión (que no es de poco valor, pues está entre el 30 % y 40 %), en sus </a:t>
            </a:r>
            <a:r>
              <a:rPr lang="es-PE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websites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PE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blogs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redes sociales, etc.</a:t>
            </a: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B759F45-30F4-A744-9A95-D3983957FD2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954AA08A-FC1A-E644-AE0D-F88FE21B1FB4}"/>
              </a:ext>
            </a:extLst>
          </p:cNvPr>
          <p:cNvSpPr/>
          <p:nvPr/>
        </p:nvSpPr>
        <p:spPr>
          <a:xfrm>
            <a:off x="503237" y="912813"/>
            <a:ext cx="2663026" cy="44796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PROGRAMAS DE AFILIADOS</a:t>
            </a:r>
            <a:endParaRPr lang="es-PE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6" name="Agrupar 14">
            <a:extLst>
              <a:ext uri="{FF2B5EF4-FFF2-40B4-BE49-F238E27FC236}">
                <a16:creationId xmlns:a16="http://schemas.microsoft.com/office/drawing/2014/main" id="{AB9C6CB3-55B9-0F4B-960C-39993F951F7E}"/>
              </a:ext>
            </a:extLst>
          </p:cNvPr>
          <p:cNvGrpSpPr/>
          <p:nvPr/>
        </p:nvGrpSpPr>
        <p:grpSpPr>
          <a:xfrm>
            <a:off x="309854" y="956040"/>
            <a:ext cx="411331" cy="361511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30ABAF5-B7CE-424C-940A-618642781AE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09BA7CC-1DCF-4145-9604-E1172189482E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3E2062EE-C6FA-A747-9DBA-5B01DCF8499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AF1DC138-DEC5-6C4D-AE76-64D4ED4ED5C1}"/>
              </a:ext>
            </a:extLst>
          </p:cNvPr>
          <p:cNvSpPr/>
          <p:nvPr/>
        </p:nvSpPr>
        <p:spPr>
          <a:xfrm>
            <a:off x="1288514" y="2335121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FF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elegir vender los productos por medio de un programa de afiliados, ellos se convierten </a:t>
            </a:r>
            <a:b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canal de ventas</a:t>
            </a:r>
          </a:p>
        </p:txBody>
      </p:sp>
      <p:sp>
        <p:nvSpPr>
          <p:cNvPr id="30" name="Redondear rectángulo de esquina del mismo lado 29">
            <a:extLst>
              <a:ext uri="{FF2B5EF4-FFF2-40B4-BE49-F238E27FC236}">
                <a16:creationId xmlns:a16="http://schemas.microsoft.com/office/drawing/2014/main" id="{529C36EC-BD87-FC40-80A8-8EBD0B534A4A}"/>
              </a:ext>
            </a:extLst>
          </p:cNvPr>
          <p:cNvSpPr/>
          <p:nvPr/>
        </p:nvSpPr>
        <p:spPr>
          <a:xfrm rot="16200000">
            <a:off x="890753" y="1941598"/>
            <a:ext cx="774630" cy="1549659"/>
          </a:xfrm>
          <a:prstGeom prst="round2SameRect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B76416-D5DE-6844-AD13-288257190952}"/>
              </a:ext>
            </a:extLst>
          </p:cNvPr>
          <p:cNvSpPr txBox="1"/>
          <p:nvPr/>
        </p:nvSpPr>
        <p:spPr>
          <a:xfrm>
            <a:off x="503236" y="2632015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Canal de venta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25F12A8-7BA5-C646-87A2-FF2529544217}"/>
              </a:ext>
            </a:extLst>
          </p:cNvPr>
          <p:cNvSpPr/>
          <p:nvPr/>
        </p:nvSpPr>
        <p:spPr>
          <a:xfrm>
            <a:off x="1288514" y="3236140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FF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indent="0">
              <a:buClr>
                <a:schemeClr val="dk1"/>
              </a:buClr>
              <a:buSzPts val="1400"/>
            </a:pPr>
            <a:r>
              <a:rPr lang="es-PE" sz="1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Los productos al estar dirigidos a públicos “cautivos” tienen más posibilidad de ser adquiridos</a:t>
            </a:r>
          </a:p>
        </p:txBody>
      </p:sp>
      <p:sp>
        <p:nvSpPr>
          <p:cNvPr id="33" name="Redondear rectángulo de esquina del mismo lado 32">
            <a:extLst>
              <a:ext uri="{FF2B5EF4-FFF2-40B4-BE49-F238E27FC236}">
                <a16:creationId xmlns:a16="http://schemas.microsoft.com/office/drawing/2014/main" id="{F1EDFE15-61AD-8F46-BEB7-D4AD87E3CF8D}"/>
              </a:ext>
            </a:extLst>
          </p:cNvPr>
          <p:cNvSpPr/>
          <p:nvPr/>
        </p:nvSpPr>
        <p:spPr>
          <a:xfrm rot="16200000">
            <a:off x="890753" y="2842617"/>
            <a:ext cx="774630" cy="1549659"/>
          </a:xfrm>
          <a:prstGeom prst="round2SameRect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8CF6D38-F77D-0F42-BF7C-DB611C18BD35}"/>
              </a:ext>
            </a:extLst>
          </p:cNvPr>
          <p:cNvSpPr txBox="1"/>
          <p:nvPr/>
        </p:nvSpPr>
        <p:spPr>
          <a:xfrm>
            <a:off x="503236" y="3533063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Ventaja</a:t>
            </a: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84B6ED0C-0B23-9345-AEF6-4D0DE7956250}"/>
              </a:ext>
            </a:extLst>
          </p:cNvPr>
          <p:cNvSpPr/>
          <p:nvPr/>
        </p:nvSpPr>
        <p:spPr>
          <a:xfrm>
            <a:off x="1288514" y="4159539"/>
            <a:ext cx="7387174" cy="726200"/>
          </a:xfrm>
          <a:prstGeom prst="roundRect">
            <a:avLst>
              <a:gd name="adj" fmla="val 10725"/>
            </a:avLst>
          </a:prstGeom>
          <a:solidFill>
            <a:srgbClr val="FF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rgbClr val="1476FF"/>
              </a:buClr>
              <a:buSzPts val="1400"/>
              <a:buFont typeface="Calibri"/>
              <a:buNone/>
            </a:pPr>
            <a:r>
              <a:rPr lang="es-PE" sz="13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Spotify, Amazon, eBay</a:t>
            </a:r>
          </a:p>
        </p:txBody>
      </p:sp>
      <p:sp>
        <p:nvSpPr>
          <p:cNvPr id="36" name="Redondear rectángulo de esquina del mismo lado 35">
            <a:extLst>
              <a:ext uri="{FF2B5EF4-FFF2-40B4-BE49-F238E27FC236}">
                <a16:creationId xmlns:a16="http://schemas.microsoft.com/office/drawing/2014/main" id="{7CFA9220-B988-3B47-A908-1BD9BDFEFEB1}"/>
              </a:ext>
            </a:extLst>
          </p:cNvPr>
          <p:cNvSpPr/>
          <p:nvPr/>
        </p:nvSpPr>
        <p:spPr>
          <a:xfrm rot="16200000">
            <a:off x="914968" y="3741801"/>
            <a:ext cx="726199" cy="1549659"/>
          </a:xfrm>
          <a:prstGeom prst="round2SameRect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20DA9BE-96F3-F54D-8A5B-7217045814C1}"/>
              </a:ext>
            </a:extLst>
          </p:cNvPr>
          <p:cNvSpPr txBox="1"/>
          <p:nvPr/>
        </p:nvSpPr>
        <p:spPr>
          <a:xfrm>
            <a:off x="503236" y="4443684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/>
        </p:nvSpPr>
        <p:spPr>
          <a:xfrm>
            <a:off x="503238" y="1489075"/>
            <a:ext cx="82932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Básicamente se trata de publicitar utilizando los motores de búsqueda para que cuando alguien solicita información respecto a algún producto específico, la oferta aparezca entre los primeros resultados de la búsqueda.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EE5B411-CB4E-AE4F-A096-711D7E75641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9DB5ACA4-1AE8-8C4E-9C04-FDB97D888E40}"/>
              </a:ext>
            </a:extLst>
          </p:cNvPr>
          <p:cNvSpPr/>
          <p:nvPr/>
        </p:nvSpPr>
        <p:spPr>
          <a:xfrm>
            <a:off x="503237" y="912813"/>
            <a:ext cx="2663024" cy="447964"/>
          </a:xfrm>
          <a:prstGeom prst="roundRect">
            <a:avLst>
              <a:gd name="adj" fmla="val 26745"/>
            </a:avLst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SEM (PUBLICIDAD EN LOS </a:t>
            </a:r>
            <a:b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MOTORES DE BÚSQUEDA)</a:t>
            </a:r>
          </a:p>
        </p:txBody>
      </p:sp>
      <p:grpSp>
        <p:nvGrpSpPr>
          <p:cNvPr id="16" name="Agrupar 9">
            <a:extLst>
              <a:ext uri="{FF2B5EF4-FFF2-40B4-BE49-F238E27FC236}">
                <a16:creationId xmlns:a16="http://schemas.microsoft.com/office/drawing/2014/main" id="{24ED97DF-0D13-FB4D-8ADB-34539B21AA6C}"/>
              </a:ext>
            </a:extLst>
          </p:cNvPr>
          <p:cNvGrpSpPr/>
          <p:nvPr/>
        </p:nvGrpSpPr>
        <p:grpSpPr>
          <a:xfrm>
            <a:off x="309854" y="956040"/>
            <a:ext cx="411331" cy="361511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83FD644-561E-124A-9B79-CBA807C3A09C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B9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3AA3593D-AFEB-904E-B209-6E0D43888A9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54FD9FFA-A4DB-294A-A66B-00666C28374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C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AEED154B-8D0C-5B4B-90D5-BB9C3605D073}"/>
              </a:ext>
            </a:extLst>
          </p:cNvPr>
          <p:cNvSpPr/>
          <p:nvPr/>
        </p:nvSpPr>
        <p:spPr>
          <a:xfrm>
            <a:off x="1288514" y="2335121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FFE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indent="0">
              <a:buClr>
                <a:schemeClr val="dk1"/>
              </a:buClr>
              <a:buSzPts val="1400"/>
            </a:pPr>
            <a:r>
              <a:rPr lang="es-PE" sz="1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Es un método muy eficiente para ser “encontrado” y considerado como opción al momento de averiguar sobre las posibilidades existentes</a:t>
            </a:r>
          </a:p>
        </p:txBody>
      </p:sp>
      <p:sp>
        <p:nvSpPr>
          <p:cNvPr id="21" name="Redondear rectángulo de esquina del mismo lado 20">
            <a:extLst>
              <a:ext uri="{FF2B5EF4-FFF2-40B4-BE49-F238E27FC236}">
                <a16:creationId xmlns:a16="http://schemas.microsoft.com/office/drawing/2014/main" id="{24BF5149-B9E7-D143-BFF3-4AA6D0AE2F67}"/>
              </a:ext>
            </a:extLst>
          </p:cNvPr>
          <p:cNvSpPr/>
          <p:nvPr/>
        </p:nvSpPr>
        <p:spPr>
          <a:xfrm rot="16200000">
            <a:off x="890753" y="1941598"/>
            <a:ext cx="774630" cy="1549659"/>
          </a:xfrm>
          <a:prstGeom prst="round2SameRect">
            <a:avLst/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2986B41-AED9-304C-8BAA-49348ED43257}"/>
              </a:ext>
            </a:extLst>
          </p:cNvPr>
          <p:cNvSpPr txBox="1"/>
          <p:nvPr/>
        </p:nvSpPr>
        <p:spPr>
          <a:xfrm>
            <a:off x="503236" y="2632015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Eficiencia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5704A9F4-F331-7641-88EA-35DFF2879671}"/>
              </a:ext>
            </a:extLst>
          </p:cNvPr>
          <p:cNvSpPr/>
          <p:nvPr/>
        </p:nvSpPr>
        <p:spPr>
          <a:xfrm>
            <a:off x="1288514" y="3236140"/>
            <a:ext cx="7387174" cy="774629"/>
          </a:xfrm>
          <a:prstGeom prst="roundRect">
            <a:avLst>
              <a:gd name="adj" fmla="val 10725"/>
            </a:avLst>
          </a:prstGeom>
          <a:solidFill>
            <a:srgbClr val="FFE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300" dirty="0">
                <a:solidFill>
                  <a:schemeClr val="dk1"/>
                </a:solidFill>
                <a:latin typeface="Calibri"/>
                <a:ea typeface="+mn-ea"/>
                <a:cs typeface="Calibri"/>
                <a:sym typeface="Calibri"/>
              </a:rPr>
              <a:t>En el caso de Google Ads, puede ser utilizado para atraer tráfico al sitio web o directamente como canal de ventas</a:t>
            </a:r>
          </a:p>
        </p:txBody>
      </p:sp>
      <p:sp>
        <p:nvSpPr>
          <p:cNvPr id="24" name="Redondear rectángulo de esquina del mismo lado 23">
            <a:extLst>
              <a:ext uri="{FF2B5EF4-FFF2-40B4-BE49-F238E27FC236}">
                <a16:creationId xmlns:a16="http://schemas.microsoft.com/office/drawing/2014/main" id="{97A364AD-2AB0-5F42-9DE8-F50AEAF36691}"/>
              </a:ext>
            </a:extLst>
          </p:cNvPr>
          <p:cNvSpPr/>
          <p:nvPr/>
        </p:nvSpPr>
        <p:spPr>
          <a:xfrm rot="16200000">
            <a:off x="890753" y="2842617"/>
            <a:ext cx="774630" cy="1549659"/>
          </a:xfrm>
          <a:prstGeom prst="round2SameRect">
            <a:avLst/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044528C-D4E7-284B-91EE-AC36E892E7B2}"/>
              </a:ext>
            </a:extLst>
          </p:cNvPr>
          <p:cNvSpPr txBox="1"/>
          <p:nvPr/>
        </p:nvSpPr>
        <p:spPr>
          <a:xfrm>
            <a:off x="503236" y="3533063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Usos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DBA9E810-A6AD-3847-98FF-0DD6CD51F6FD}"/>
              </a:ext>
            </a:extLst>
          </p:cNvPr>
          <p:cNvSpPr/>
          <p:nvPr/>
        </p:nvSpPr>
        <p:spPr>
          <a:xfrm>
            <a:off x="1288514" y="4159539"/>
            <a:ext cx="7387174" cy="726200"/>
          </a:xfrm>
          <a:prstGeom prst="roundRect">
            <a:avLst>
              <a:gd name="adj" fmla="val 10725"/>
            </a:avLst>
          </a:prstGeom>
          <a:solidFill>
            <a:srgbClr val="FFE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indent="0">
              <a:buClr>
                <a:srgbClr val="1476FF"/>
              </a:buClr>
              <a:buSzPts val="1400"/>
            </a:pPr>
            <a:r>
              <a:rPr lang="es-PE" sz="1200" b="1" dirty="0">
                <a:solidFill>
                  <a:srgbClr val="6C7281"/>
                </a:solidFill>
                <a:latin typeface="Calibri"/>
                <a:cs typeface="Calibri"/>
                <a:sym typeface="Calibri"/>
              </a:rPr>
              <a:t>Google Ads, Google Shopping (complemento de Google Ads, ya que muestra los productos promovidos por Google Ads y que están a la venta de forma online)</a:t>
            </a:r>
          </a:p>
        </p:txBody>
      </p:sp>
      <p:sp>
        <p:nvSpPr>
          <p:cNvPr id="27" name="Redondear rectángulo de esquina del mismo lado 26">
            <a:extLst>
              <a:ext uri="{FF2B5EF4-FFF2-40B4-BE49-F238E27FC236}">
                <a16:creationId xmlns:a16="http://schemas.microsoft.com/office/drawing/2014/main" id="{0457DBBB-94CA-0B4E-B5A7-B9DCC10DD121}"/>
              </a:ext>
            </a:extLst>
          </p:cNvPr>
          <p:cNvSpPr/>
          <p:nvPr/>
        </p:nvSpPr>
        <p:spPr>
          <a:xfrm rot="16200000">
            <a:off x="914968" y="3741801"/>
            <a:ext cx="726199" cy="1549659"/>
          </a:xfrm>
          <a:prstGeom prst="round2SameRect">
            <a:avLst/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AA167E9-0BF4-B24C-BFAE-870469E73174}"/>
              </a:ext>
            </a:extLst>
          </p:cNvPr>
          <p:cNvSpPr txBox="1"/>
          <p:nvPr/>
        </p:nvSpPr>
        <p:spPr>
          <a:xfrm>
            <a:off x="503236" y="4443684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/>
        </p:nvSpPr>
        <p:spPr>
          <a:xfrm>
            <a:off x="503238" y="1489075"/>
            <a:ext cx="783631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sólo sirven para entretenimiento, sino que son un excelente medio que ha tomado fuerza los últimos años, incrementándose sobre todo durante la pandemia, como todo el comercio </a:t>
            </a:r>
            <a:r>
              <a:rPr lang="es-PE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D2FE2E2-E5CD-8B40-9CC6-AA067B0F970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D8CA5D84-09A0-EE4D-9C5A-0CDA71E4E618}"/>
              </a:ext>
            </a:extLst>
          </p:cNvPr>
          <p:cNvSpPr/>
          <p:nvPr/>
        </p:nvSpPr>
        <p:spPr>
          <a:xfrm>
            <a:off x="503239" y="912813"/>
            <a:ext cx="2139378" cy="447964"/>
          </a:xfrm>
          <a:prstGeom prst="roundRect">
            <a:avLst>
              <a:gd name="adj" fmla="val 24841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REDES SOCIALES</a:t>
            </a:r>
            <a:endParaRPr lang="es-ES_tradnl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6" name="Agrupar 14">
            <a:extLst>
              <a:ext uri="{FF2B5EF4-FFF2-40B4-BE49-F238E27FC236}">
                <a16:creationId xmlns:a16="http://schemas.microsoft.com/office/drawing/2014/main" id="{691B382F-5CDB-3B49-80C1-ADD91299DC33}"/>
              </a:ext>
            </a:extLst>
          </p:cNvPr>
          <p:cNvGrpSpPr/>
          <p:nvPr/>
        </p:nvGrpSpPr>
        <p:grpSpPr>
          <a:xfrm>
            <a:off x="309856" y="956040"/>
            <a:ext cx="411331" cy="361511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2418B45-328A-D446-84BA-A11FD0FA2166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C7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7501F09-E54F-CE46-8308-6D32787EF41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B11F1792-1527-4643-A6DC-C437CB2C43EE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17B310BD-5A35-B349-8ECA-2CC34C269431}"/>
              </a:ext>
            </a:extLst>
          </p:cNvPr>
          <p:cNvSpPr/>
          <p:nvPr/>
        </p:nvSpPr>
        <p:spPr>
          <a:xfrm>
            <a:off x="1288514" y="2147295"/>
            <a:ext cx="7387174" cy="923356"/>
          </a:xfrm>
          <a:prstGeom prst="roundRect">
            <a:avLst>
              <a:gd name="adj" fmla="val 107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indent="0">
              <a:buClr>
                <a:schemeClr val="dk1"/>
              </a:buClr>
              <a:buSzPts val="1400"/>
            </a:pPr>
            <a:r>
              <a:rPr lang="es-PE" sz="1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La ventaja es simple, la segmentación. Las redes sociales permiten segmentar dentro de sus inscriptos de una manera muy precisa, ya que cuentan con datos demográficos, geográficos, conductuales y psicográficos extrapolables. Esto permite llegar a quién debiera ser un  potencial interesado</a:t>
            </a:r>
          </a:p>
        </p:txBody>
      </p:sp>
      <p:sp>
        <p:nvSpPr>
          <p:cNvPr id="30" name="Redondear rectángulo de esquina del mismo lado 29">
            <a:extLst>
              <a:ext uri="{FF2B5EF4-FFF2-40B4-BE49-F238E27FC236}">
                <a16:creationId xmlns:a16="http://schemas.microsoft.com/office/drawing/2014/main" id="{1A5E70DF-BAA2-CD40-9340-F0351DD50A82}"/>
              </a:ext>
            </a:extLst>
          </p:cNvPr>
          <p:cNvSpPr/>
          <p:nvPr/>
        </p:nvSpPr>
        <p:spPr>
          <a:xfrm rot="16200000">
            <a:off x="813385" y="1831139"/>
            <a:ext cx="929364" cy="1549659"/>
          </a:xfrm>
          <a:prstGeom prst="round2SameRect">
            <a:avLst/>
          </a:prstGeom>
          <a:solidFill>
            <a:srgbClr val="7F8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10264D1-18CF-A245-B749-05912139FB62}"/>
              </a:ext>
            </a:extLst>
          </p:cNvPr>
          <p:cNvSpPr txBox="1"/>
          <p:nvPr/>
        </p:nvSpPr>
        <p:spPr>
          <a:xfrm>
            <a:off x="503236" y="2498246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Ventaja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B85C066D-6D34-504E-A1AF-CD0AF04FB100}"/>
              </a:ext>
            </a:extLst>
          </p:cNvPr>
          <p:cNvSpPr/>
          <p:nvPr/>
        </p:nvSpPr>
        <p:spPr>
          <a:xfrm>
            <a:off x="1288514" y="3180567"/>
            <a:ext cx="7387174" cy="788374"/>
          </a:xfrm>
          <a:prstGeom prst="roundRect">
            <a:avLst>
              <a:gd name="adj" fmla="val 107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44450" indent="0">
              <a:buClr>
                <a:schemeClr val="dk1"/>
              </a:buClr>
              <a:buSzPts val="1400"/>
            </a:pPr>
            <a:r>
              <a:rPr lang="es-PE" sz="1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Actualmente, casi el 50 % de los usuarios recurren a las redes sociales para buscar algún producto</a:t>
            </a:r>
          </a:p>
        </p:txBody>
      </p:sp>
      <p:sp>
        <p:nvSpPr>
          <p:cNvPr id="33" name="Redondear rectángulo de esquina del mismo lado 32">
            <a:extLst>
              <a:ext uri="{FF2B5EF4-FFF2-40B4-BE49-F238E27FC236}">
                <a16:creationId xmlns:a16="http://schemas.microsoft.com/office/drawing/2014/main" id="{8FC0CD99-372C-6145-81D7-7C34A6F86B87}"/>
              </a:ext>
            </a:extLst>
          </p:cNvPr>
          <p:cNvSpPr/>
          <p:nvPr/>
        </p:nvSpPr>
        <p:spPr>
          <a:xfrm rot="16200000">
            <a:off x="883880" y="2793917"/>
            <a:ext cx="788376" cy="1549659"/>
          </a:xfrm>
          <a:prstGeom prst="round2SameRect">
            <a:avLst/>
          </a:prstGeom>
          <a:solidFill>
            <a:srgbClr val="7F8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C6B68A2-443A-B042-8862-AC867592FF01}"/>
              </a:ext>
            </a:extLst>
          </p:cNvPr>
          <p:cNvSpPr txBox="1"/>
          <p:nvPr/>
        </p:nvSpPr>
        <p:spPr>
          <a:xfrm>
            <a:off x="503236" y="3461024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 usadas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D1F1F1C0-1D6A-5743-A1FA-DB49E7AC0315}"/>
              </a:ext>
            </a:extLst>
          </p:cNvPr>
          <p:cNvSpPr/>
          <p:nvPr/>
        </p:nvSpPr>
        <p:spPr>
          <a:xfrm>
            <a:off x="1288514" y="4195551"/>
            <a:ext cx="7387174" cy="726200"/>
          </a:xfrm>
          <a:prstGeom prst="roundRect">
            <a:avLst>
              <a:gd name="adj" fmla="val 107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 marL="90488" marR="0" lvl="0" algn="l" rtl="0">
              <a:spcBef>
                <a:spcPts val="0"/>
              </a:spcBef>
              <a:spcAft>
                <a:spcPts val="0"/>
              </a:spcAft>
              <a:buClr>
                <a:srgbClr val="1476FF"/>
              </a:buClr>
              <a:buSzPts val="1400"/>
              <a:buFont typeface="Calibri"/>
              <a:buNone/>
            </a:pPr>
            <a:r>
              <a:rPr lang="es-PE" sz="1300" b="1" dirty="0">
                <a:solidFill>
                  <a:srgbClr val="6C7281"/>
                </a:solidFill>
                <a:latin typeface="Calibri"/>
                <a:ea typeface="Calibri"/>
                <a:cs typeface="Calibri"/>
                <a:sym typeface="Calibri"/>
              </a:rPr>
              <a:t>Facebook, Instagram, Tik Tok, WhatsApp business, LinkedIn Ads, Pinterest, etc.</a:t>
            </a:r>
          </a:p>
        </p:txBody>
      </p:sp>
      <p:sp>
        <p:nvSpPr>
          <p:cNvPr id="36" name="Redondear rectángulo de esquina del mismo lado 35">
            <a:extLst>
              <a:ext uri="{FF2B5EF4-FFF2-40B4-BE49-F238E27FC236}">
                <a16:creationId xmlns:a16="http://schemas.microsoft.com/office/drawing/2014/main" id="{5D4A7F07-19E2-D64A-9BAE-F1249084E402}"/>
              </a:ext>
            </a:extLst>
          </p:cNvPr>
          <p:cNvSpPr/>
          <p:nvPr/>
        </p:nvSpPr>
        <p:spPr>
          <a:xfrm rot="16200000">
            <a:off x="914968" y="3777813"/>
            <a:ext cx="726199" cy="1549659"/>
          </a:xfrm>
          <a:prstGeom prst="round2SameRect">
            <a:avLst/>
          </a:prstGeom>
          <a:solidFill>
            <a:srgbClr val="7F8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2BE438E-6E7F-3340-BA73-E00BD274871E}"/>
              </a:ext>
            </a:extLst>
          </p:cNvPr>
          <p:cNvSpPr txBox="1"/>
          <p:nvPr/>
        </p:nvSpPr>
        <p:spPr>
          <a:xfrm>
            <a:off x="503236" y="4479696"/>
            <a:ext cx="154966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PE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lang="es-P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37B815-0617-124F-9724-B12F2E9671F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158E18-B81B-584C-B122-477A562035E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RELACIONES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CON CLIENTES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A9D42A-00B6-104A-A6D2-F8CF9F1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662A1B-7C6D-6A64-923C-5D8A3052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99" y="1295495"/>
            <a:ext cx="5412527" cy="312400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0E81D54-C38B-A748-9741-6FB0CACAC96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RELACIONES CON CLIENTES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945A23-DC30-4C43-AA8C-19141C7EC741}"/>
              </a:ext>
            </a:extLst>
          </p:cNvPr>
          <p:cNvSpPr/>
          <p:nvPr/>
        </p:nvSpPr>
        <p:spPr>
          <a:xfrm>
            <a:off x="793982" y="982451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¿De qué manera me relaciono con los clientes?</a:t>
            </a:r>
            <a:endParaRPr lang="es-PE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265DC70-6C5B-C146-99FC-2FBCB245FB85}"/>
              </a:ext>
            </a:extLst>
          </p:cNvPr>
          <p:cNvCxnSpPr>
            <a:cxnSpLocks/>
          </p:cNvCxnSpPr>
          <p:nvPr/>
        </p:nvCxnSpPr>
        <p:spPr>
          <a:xfrm>
            <a:off x="579580" y="1185321"/>
            <a:ext cx="0" cy="3037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90BEF5BE-19FB-D043-AA01-726AAE7D5135}"/>
              </a:ext>
            </a:extLst>
          </p:cNvPr>
          <p:cNvSpPr/>
          <p:nvPr/>
        </p:nvSpPr>
        <p:spPr>
          <a:xfrm>
            <a:off x="793982" y="1450171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¿Personalizada?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C16A7B-9253-9845-8F72-88F78E161049}"/>
              </a:ext>
            </a:extLst>
          </p:cNvPr>
          <p:cNvSpPr/>
          <p:nvPr/>
        </p:nvSpPr>
        <p:spPr>
          <a:xfrm>
            <a:off x="793982" y="1977891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¿Contact Center?</a:t>
            </a:r>
            <a:endParaRPr lang="es-PE" dirty="0"/>
          </a:p>
        </p:txBody>
      </p:sp>
      <p:sp>
        <p:nvSpPr>
          <p:cNvPr id="10" name="Más 9">
            <a:extLst>
              <a:ext uri="{FF2B5EF4-FFF2-40B4-BE49-F238E27FC236}">
                <a16:creationId xmlns:a16="http://schemas.microsoft.com/office/drawing/2014/main" id="{88DFD1A2-A3CB-5148-9A35-ECCC178EB303}"/>
              </a:ext>
            </a:extLst>
          </p:cNvPr>
          <p:cNvSpPr/>
          <p:nvPr/>
        </p:nvSpPr>
        <p:spPr>
          <a:xfrm>
            <a:off x="503238" y="99222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F4255D38-A18E-C048-939A-AAD1F1E1C3F9}"/>
              </a:ext>
            </a:extLst>
          </p:cNvPr>
          <p:cNvSpPr/>
          <p:nvPr/>
        </p:nvSpPr>
        <p:spPr>
          <a:xfrm>
            <a:off x="503238" y="151318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6584AF3-7DED-6E4D-B2AE-06A37EB85A1F}"/>
              </a:ext>
            </a:extLst>
          </p:cNvPr>
          <p:cNvSpPr/>
          <p:nvPr/>
        </p:nvSpPr>
        <p:spPr>
          <a:xfrm>
            <a:off x="793982" y="2475230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¿Automatizada?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3BC356C-373F-2048-8F18-07276CD74FFE}"/>
              </a:ext>
            </a:extLst>
          </p:cNvPr>
          <p:cNvSpPr/>
          <p:nvPr/>
        </p:nvSpPr>
        <p:spPr>
          <a:xfrm>
            <a:off x="793982" y="3496598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¿Redes sociales?, Etc.</a:t>
            </a:r>
            <a:endParaRPr lang="es-PE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5380311-F995-E948-87ED-B5B98BDC95CB}"/>
              </a:ext>
            </a:extLst>
          </p:cNvPr>
          <p:cNvCxnSpPr>
            <a:cxnSpLocks/>
          </p:cNvCxnSpPr>
          <p:nvPr/>
        </p:nvCxnSpPr>
        <p:spPr>
          <a:xfrm>
            <a:off x="579580" y="1679097"/>
            <a:ext cx="0" cy="3037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ás 22">
            <a:extLst>
              <a:ext uri="{FF2B5EF4-FFF2-40B4-BE49-F238E27FC236}">
                <a16:creationId xmlns:a16="http://schemas.microsoft.com/office/drawing/2014/main" id="{D01CC597-B838-E245-AB7B-6E009CB63100}"/>
              </a:ext>
            </a:extLst>
          </p:cNvPr>
          <p:cNvSpPr/>
          <p:nvPr/>
        </p:nvSpPr>
        <p:spPr>
          <a:xfrm>
            <a:off x="503238" y="200695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B83A4B2-1FEC-D342-B8BA-5B3E71086BD8}"/>
              </a:ext>
            </a:extLst>
          </p:cNvPr>
          <p:cNvCxnSpPr>
            <a:cxnSpLocks/>
          </p:cNvCxnSpPr>
          <p:nvPr/>
        </p:nvCxnSpPr>
        <p:spPr>
          <a:xfrm>
            <a:off x="579580" y="2182017"/>
            <a:ext cx="0" cy="3037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ás 24">
            <a:extLst>
              <a:ext uri="{FF2B5EF4-FFF2-40B4-BE49-F238E27FC236}">
                <a16:creationId xmlns:a16="http://schemas.microsoft.com/office/drawing/2014/main" id="{F34A7F9B-42F3-DA41-ACC1-E3CF9DC53437}"/>
              </a:ext>
            </a:extLst>
          </p:cNvPr>
          <p:cNvSpPr/>
          <p:nvPr/>
        </p:nvSpPr>
        <p:spPr>
          <a:xfrm>
            <a:off x="503238" y="250987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11B020C-111B-7447-BCC2-8F26EC53753D}"/>
              </a:ext>
            </a:extLst>
          </p:cNvPr>
          <p:cNvCxnSpPr>
            <a:cxnSpLocks/>
          </p:cNvCxnSpPr>
          <p:nvPr/>
        </p:nvCxnSpPr>
        <p:spPr>
          <a:xfrm>
            <a:off x="579580" y="2684937"/>
            <a:ext cx="0" cy="3037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ás 26">
            <a:extLst>
              <a:ext uri="{FF2B5EF4-FFF2-40B4-BE49-F238E27FC236}">
                <a16:creationId xmlns:a16="http://schemas.microsoft.com/office/drawing/2014/main" id="{9F0D1B01-7374-4947-B8DA-8F5823987703}"/>
              </a:ext>
            </a:extLst>
          </p:cNvPr>
          <p:cNvSpPr/>
          <p:nvPr/>
        </p:nvSpPr>
        <p:spPr>
          <a:xfrm>
            <a:off x="503238" y="301279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132200B-AF56-3440-A7EF-1D2561FFDD39}"/>
              </a:ext>
            </a:extLst>
          </p:cNvPr>
          <p:cNvCxnSpPr>
            <a:cxnSpLocks/>
          </p:cNvCxnSpPr>
          <p:nvPr/>
        </p:nvCxnSpPr>
        <p:spPr>
          <a:xfrm>
            <a:off x="579580" y="3187857"/>
            <a:ext cx="0" cy="3037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ás 28">
            <a:extLst>
              <a:ext uri="{FF2B5EF4-FFF2-40B4-BE49-F238E27FC236}">
                <a16:creationId xmlns:a16="http://schemas.microsoft.com/office/drawing/2014/main" id="{66553CE3-BA72-F14C-B4D8-3736DB176040}"/>
              </a:ext>
            </a:extLst>
          </p:cNvPr>
          <p:cNvSpPr/>
          <p:nvPr/>
        </p:nvSpPr>
        <p:spPr>
          <a:xfrm>
            <a:off x="503238" y="351571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571A8AB-A022-B64F-83C8-4906CB7C5A5D}"/>
              </a:ext>
            </a:extLst>
          </p:cNvPr>
          <p:cNvSpPr/>
          <p:nvPr/>
        </p:nvSpPr>
        <p:spPr>
          <a:xfrm>
            <a:off x="793982" y="2985086"/>
            <a:ext cx="359863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¿Portales Web?</a:t>
            </a:r>
            <a:endParaRPr lang="es-PE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/>
        </p:nvSpPr>
        <p:spPr>
          <a:xfrm>
            <a:off x="503238" y="912813"/>
            <a:ext cx="81724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RELACIONES CON CLIENTES SON FUNDAMENTALES PORQUE GENERAN: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68E57B1-8F13-B948-B3FC-8023D58A04B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RELACIONES CON CLIENTES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27A76F78-759E-B042-BCB9-D1ABF065222C}"/>
              </a:ext>
            </a:extLst>
          </p:cNvPr>
          <p:cNvSpPr/>
          <p:nvPr/>
        </p:nvSpPr>
        <p:spPr>
          <a:xfrm>
            <a:off x="547515" y="1879329"/>
            <a:ext cx="2535220" cy="2053936"/>
          </a:xfrm>
          <a:prstGeom prst="roundRect">
            <a:avLst>
              <a:gd name="adj" fmla="val 6762"/>
            </a:avLst>
          </a:prstGeom>
          <a:solidFill>
            <a:srgbClr val="CCEFF2"/>
          </a:solidFill>
          <a:ln w="38100"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>
              <a:buSzPts val="1600"/>
            </a:pPr>
            <a:r>
              <a:rPr lang="es-PE" b="1" dirty="0">
                <a:solidFill>
                  <a:srgbClr val="00B1C2"/>
                </a:solidFill>
                <a:latin typeface="Calibri" charset="0"/>
                <a:cs typeface="Calibri" charset="0"/>
                <a:sym typeface="Calibri"/>
              </a:rPr>
              <a:t>ATRACCIÓN: </a:t>
            </a:r>
            <a:endParaRPr lang="es-PE" b="1" dirty="0">
              <a:solidFill>
                <a:srgbClr val="00B1C2"/>
              </a:solidFill>
              <a:latin typeface="Calibri" charset="0"/>
              <a:cs typeface="Calibri" charset="0"/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Ayudan a atraer nuevos clientes al proporcionar un servicio que destaca por encima de la competencia.</a:t>
            </a:r>
            <a:endParaRPr lang="es-PE" dirty="0"/>
          </a:p>
          <a:p>
            <a:pPr marR="0" lvl="0" indent="-182562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Arial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Mes de prueba gratis</a:t>
            </a:r>
            <a:endParaRPr lang="es-PE" dirty="0"/>
          </a:p>
          <a:p>
            <a:pPr marR="0" lvl="0" indent="-182562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Arial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Códigos de descuentos</a:t>
            </a:r>
            <a:endParaRPr lang="es-PE" dirty="0"/>
          </a:p>
        </p:txBody>
      </p:sp>
      <p:sp>
        <p:nvSpPr>
          <p:cNvPr id="7" name="Acorde 5">
            <a:extLst>
              <a:ext uri="{FF2B5EF4-FFF2-40B4-BE49-F238E27FC236}">
                <a16:creationId xmlns:a16="http://schemas.microsoft.com/office/drawing/2014/main" id="{2343788B-BFB7-484E-B935-CD1F2936FEDD}"/>
              </a:ext>
            </a:extLst>
          </p:cNvPr>
          <p:cNvSpPr/>
          <p:nvPr/>
        </p:nvSpPr>
        <p:spPr>
          <a:xfrm rot="12600000">
            <a:off x="276723" y="2552527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564D55-9103-1C49-959A-41F962905479}"/>
              </a:ext>
            </a:extLst>
          </p:cNvPr>
          <p:cNvSpPr txBox="1"/>
          <p:nvPr/>
        </p:nvSpPr>
        <p:spPr>
          <a:xfrm>
            <a:off x="479524" y="2538485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77F77663-B5A7-8541-8D09-051EC423C2F2}"/>
              </a:ext>
            </a:extLst>
          </p:cNvPr>
          <p:cNvSpPr/>
          <p:nvPr/>
        </p:nvSpPr>
        <p:spPr>
          <a:xfrm>
            <a:off x="3325055" y="1879329"/>
            <a:ext cx="2535220" cy="2053936"/>
          </a:xfrm>
          <a:prstGeom prst="roundRect">
            <a:avLst>
              <a:gd name="adj" fmla="val 7758"/>
            </a:avLst>
          </a:prstGeom>
          <a:solidFill>
            <a:srgbClr val="E6F3D6"/>
          </a:solidFill>
          <a:ln w="38100">
            <a:solidFill>
              <a:srgbClr val="8EC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b="1" dirty="0">
                <a:solidFill>
                  <a:srgbClr val="8EC540"/>
                </a:solidFill>
                <a:latin typeface="Calibri" charset="0"/>
                <a:ea typeface="Calibri" charset="0"/>
                <a:cs typeface="Calibri" charset="0"/>
              </a:rPr>
              <a:t>RETENCIÓN:</a:t>
            </a:r>
          </a:p>
          <a:p>
            <a:pPr marL="6350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Fomentan la lealtad del cliente al ofrecer un soporte continuo y satisfactorio.</a:t>
            </a:r>
            <a:endParaRPr lang="es-PE" sz="1200" dirty="0"/>
          </a:p>
          <a:p>
            <a:pPr marL="179388" marR="0" lvl="0" indent="-173038" algn="l" rtl="0">
              <a:spcBef>
                <a:spcPts val="0"/>
              </a:spcBef>
              <a:spcAft>
                <a:spcPts val="0"/>
              </a:spcAft>
              <a:buClr>
                <a:srgbClr val="8FC53F"/>
              </a:buClr>
              <a:buSzPct val="100000"/>
              <a:buFont typeface="Arial"/>
              <a:buChar char="•"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Eventos para clientes exclusivos</a:t>
            </a:r>
            <a:endParaRPr lang="es-PE" sz="1200" dirty="0"/>
          </a:p>
          <a:p>
            <a:pPr marL="179388" marR="0" lvl="0" indent="-173038" algn="l" rtl="0">
              <a:spcBef>
                <a:spcPts val="0"/>
              </a:spcBef>
              <a:spcAft>
                <a:spcPts val="0"/>
              </a:spcAft>
              <a:buClr>
                <a:srgbClr val="8FC53F"/>
              </a:buClr>
              <a:buSzPct val="100000"/>
              <a:buFont typeface="Arial"/>
              <a:buChar char="•"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Programas de fidelización</a:t>
            </a:r>
            <a:endParaRPr lang="es-PE" sz="1200" dirty="0"/>
          </a:p>
          <a:p>
            <a:pPr marL="179388" marR="0" lvl="0" indent="-173038" algn="l" rtl="0">
              <a:spcBef>
                <a:spcPts val="0"/>
              </a:spcBef>
              <a:spcAft>
                <a:spcPts val="0"/>
              </a:spcAft>
              <a:buClr>
                <a:srgbClr val="8FC53F"/>
              </a:buClr>
              <a:buSzPct val="100000"/>
              <a:buFont typeface="Arial"/>
              <a:buChar char="•"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Estrategias de promoción post venta</a:t>
            </a:r>
            <a:endParaRPr lang="es-PE" sz="1200" dirty="0"/>
          </a:p>
        </p:txBody>
      </p:sp>
      <p:sp>
        <p:nvSpPr>
          <p:cNvPr id="11" name="Acorde 26">
            <a:extLst>
              <a:ext uri="{FF2B5EF4-FFF2-40B4-BE49-F238E27FC236}">
                <a16:creationId xmlns:a16="http://schemas.microsoft.com/office/drawing/2014/main" id="{62FA95FA-CC03-4D49-BA8F-E18CAA311C00}"/>
              </a:ext>
            </a:extLst>
          </p:cNvPr>
          <p:cNvSpPr/>
          <p:nvPr/>
        </p:nvSpPr>
        <p:spPr>
          <a:xfrm rot="12600000">
            <a:off x="3054263" y="2534239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8E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46507B-8F22-E74D-9D72-483343D65D9C}"/>
              </a:ext>
            </a:extLst>
          </p:cNvPr>
          <p:cNvSpPr txBox="1"/>
          <p:nvPr/>
        </p:nvSpPr>
        <p:spPr>
          <a:xfrm>
            <a:off x="3257063" y="2538485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18EF04F3-79A3-B040-BEB0-D0FBFB8DF0FB}"/>
              </a:ext>
            </a:extLst>
          </p:cNvPr>
          <p:cNvSpPr/>
          <p:nvPr/>
        </p:nvSpPr>
        <p:spPr>
          <a:xfrm>
            <a:off x="6102595" y="1879329"/>
            <a:ext cx="2535220" cy="2053936"/>
          </a:xfrm>
          <a:prstGeom prst="roundRect">
            <a:avLst>
              <a:gd name="adj" fmla="val 6512"/>
            </a:avLst>
          </a:prstGeom>
          <a:solidFill>
            <a:srgbClr val="FCD7D5"/>
          </a:solidFill>
          <a:ln w="3810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DESARROLLO:</a:t>
            </a: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Facilitan el crecimiento de la relación con el cliente, impulsando la venta de productos adicionales y mejorando la satisfacción.</a:t>
            </a:r>
            <a:endParaRPr lang="es-PE" sz="1200" dirty="0"/>
          </a:p>
        </p:txBody>
      </p:sp>
      <p:sp>
        <p:nvSpPr>
          <p:cNvPr id="15" name="Acorde 32">
            <a:extLst>
              <a:ext uri="{FF2B5EF4-FFF2-40B4-BE49-F238E27FC236}">
                <a16:creationId xmlns:a16="http://schemas.microsoft.com/office/drawing/2014/main" id="{52210708-91C1-CB4F-80A9-2386726E56DF}"/>
              </a:ext>
            </a:extLst>
          </p:cNvPr>
          <p:cNvSpPr/>
          <p:nvPr/>
        </p:nvSpPr>
        <p:spPr>
          <a:xfrm rot="12600000">
            <a:off x="5831802" y="2534239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24F82E-084A-6D44-A889-588F86F1B0D3}"/>
              </a:ext>
            </a:extLst>
          </p:cNvPr>
          <p:cNvSpPr txBox="1"/>
          <p:nvPr/>
        </p:nvSpPr>
        <p:spPr>
          <a:xfrm>
            <a:off x="6034603" y="2538485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4F13A0-7727-7545-BB17-7761AE5C4DE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08A69D-C5B6-DE40-87DB-08833B41A894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FUENTES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INGRESOS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355DD0-AD87-F54C-A326-802FBD24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32B8044-1892-2C08-B64B-6DF5EE5E2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8"/>
          <a:stretch/>
        </p:blipFill>
        <p:spPr>
          <a:xfrm>
            <a:off x="3290048" y="1398494"/>
            <a:ext cx="5665694" cy="3261625"/>
          </a:xfrm>
          <a:prstGeom prst="rect">
            <a:avLst/>
          </a:prstGeom>
        </p:spPr>
      </p:pic>
      <p:sp>
        <p:nvSpPr>
          <p:cNvPr id="396" name="Google Shape;396;p28"/>
          <p:cNvSpPr txBox="1"/>
          <p:nvPr/>
        </p:nvSpPr>
        <p:spPr>
          <a:xfrm>
            <a:off x="503237" y="912813"/>
            <a:ext cx="3889376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importante considerar por qué y cómo voy a vender para poder generar ingresos.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¿Por qué valor están dispuestos a pagar nuestro clientes? 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¿A través de qué medios de Pago?</a:t>
            </a:r>
            <a:endParaRPr dirty="0"/>
          </a:p>
          <a:p>
            <a:pPr marL="180975" marR="0" lvl="0" indent="17463" algn="l" rtl="0">
              <a:spcBef>
                <a:spcPts val="0"/>
              </a:spcBef>
              <a:spcAft>
                <a:spcPts val="0"/>
              </a:spcAft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efectivo, tarjeta, yape, plin, etc.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07D4FB-2E26-F844-9E28-C28BC02DDE8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FUENTES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B0353E-E108-3344-8D95-9FBC596E53A8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337CA9F-DC18-404F-BBE1-E97E5CD7ADD8}"/>
              </a:ext>
            </a:extLst>
          </p:cNvPr>
          <p:cNvSpPr txBox="1"/>
          <p:nvPr/>
        </p:nvSpPr>
        <p:spPr>
          <a:xfrm>
            <a:off x="1282298" y="918372"/>
            <a:ext cx="5046784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Muchas veces, una de las partes más difíciles de una idea es entenderla, darle forma, y comprender ordenadamente lo que necesitamos para llevarla a cabo. No solo eso, sino que si nos cuesta entender nuestra propia idea, imaginen lo que será lograr que otros la puedan comprender y apoyar.</a:t>
            </a:r>
            <a:endParaRPr lang="es-PE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0">
              <a:buSzPts val="1600"/>
            </a:pPr>
            <a:endParaRPr lang="es-PE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Por ello, en esta sesión aprenderás una de las diversas herramientas que te ayudarán a lo largo de este proceso, y una de las mejores y más utilizada, y es el Business Model Canvas.</a:t>
            </a:r>
            <a:endParaRPr lang="es-PE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D53B59-EE5A-FA43-B110-4596E6B5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03FE26-E89B-4645-8EDA-A60C825EA3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60528E2-5D33-E14E-AB73-B9F5486A8AE1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DF378CA-2FEF-C24F-90D2-D1E363E3CF8E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DA80C0-6E76-FB4D-96DB-EA8DEEC6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243219"/>
            <a:ext cx="117851" cy="1213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F34D32-30B3-814E-9240-FD6D3C04829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FUENTES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E6E7C0-A6BD-2149-944F-EB8351F344F9}"/>
              </a:ext>
            </a:extLst>
          </p:cNvPr>
          <p:cNvSpPr/>
          <p:nvPr/>
        </p:nvSpPr>
        <p:spPr>
          <a:xfrm>
            <a:off x="503238" y="916472"/>
            <a:ext cx="8172450" cy="4401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PRINCIPALES FUENTES DE INGRESOS QUE PUEDE TENER UNA EMPRESA ES POR MEDIO DE:</a:t>
            </a:r>
            <a:endParaRPr lang="es-PE" sz="1500" b="1" dirty="0"/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VENTA DE ACTIVOS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Implica la venta directa de un producto físico o digital a los clientes. Es el modelo más tradicional y común de generación de ingresos.</a:t>
            </a:r>
            <a:endParaRPr lang="es-PE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b="1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 de productos electrónicos en una tienda minorista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 de software a través de descargas en línea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 de bienes inmuebles.</a:t>
            </a:r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endParaRPr lang="es-PE" sz="1600" dirty="0">
              <a:solidFill>
                <a:srgbClr val="262626"/>
              </a:solidFill>
              <a:latin typeface="Calibri"/>
              <a:cs typeface="Calibri"/>
              <a:sym typeface="Calibri"/>
            </a:endParaRPr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TASAS DE USO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ingresos se generan en función del uso del servicio proporcionado. A mayor uso, mayor es la tarifa.</a:t>
            </a:r>
            <a:endParaRPr lang="es-PE" dirty="0"/>
          </a:p>
          <a:p>
            <a:pPr marL="7938" marR="0" lvl="1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b="1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Tarifas por llamadas telefónicas y datos en planes móviles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Tarifas por servicios de taxi o alquiler de autos (como Uber o Zipcar)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Servicios de pago por uso en aplicaciones de software.</a:t>
            </a:r>
            <a:endParaRPr lang="es-P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5597099-4239-404F-936E-D12693F5C20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FUENTES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6A7EDCE-1D5B-E04D-B144-B1641572BCAC}"/>
              </a:ext>
            </a:extLst>
          </p:cNvPr>
          <p:cNvSpPr/>
          <p:nvPr/>
        </p:nvSpPr>
        <p:spPr>
          <a:xfrm>
            <a:off x="503238" y="916472"/>
            <a:ext cx="8172450" cy="424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SUSCRIPCIÓN: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clientes pagan una tarifa recurrente (mensual, anual, etc.) para tener acceso continuo a un producto o servicio.</a:t>
            </a: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b="1" dirty="0"/>
          </a:p>
          <a:p>
            <a:pPr marL="180975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Suscripciones a servicios de streaming (como Netflix o Spotify)</a:t>
            </a:r>
            <a:endParaRPr lang="es-PE" dirty="0"/>
          </a:p>
          <a:p>
            <a:pPr marL="180975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Suscripciones a revistas o periódicos</a:t>
            </a:r>
            <a:endParaRPr lang="es-PE" dirty="0"/>
          </a:p>
          <a:p>
            <a:pPr marL="180975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Suscripciones a software como servicio (SaaS), como Adobe Creative Cloud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endParaRPr lang="es-PE" sz="1600" dirty="0">
              <a:solidFill>
                <a:srgbClr val="262626"/>
              </a:solidFill>
              <a:latin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PRÉSTAMOS, RENTING O LEASING (LENDING, RENTING, AND LEASING)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ingresos se obtienen al otorgar a los clientes el derecho a usar un activo durante un período determinado a cambio de una tarifa.</a:t>
            </a:r>
            <a:endParaRPr lang="es-PE" dirty="0"/>
          </a:p>
          <a:p>
            <a:pPr marL="7938" marR="0" lvl="1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Alquiler de equipos (como maquinaria industrial)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Leasing de automóviles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de dinero a interés (servicios financieros)</a:t>
            </a:r>
            <a:endParaRPr lang="es-PE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A5001A14-B160-F84F-88D8-BC0F261EF7A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FUENTES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C86626-4320-F845-B03D-72B7150D2720}"/>
              </a:ext>
            </a:extLst>
          </p:cNvPr>
          <p:cNvSpPr/>
          <p:nvPr/>
        </p:nvSpPr>
        <p:spPr>
          <a:xfrm>
            <a:off x="503238" y="916472"/>
            <a:ext cx="7690503" cy="433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+ 05.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LICENCIAS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a los clientes usar propiedad intelectual a cambio de una tarifa de licencia. Es común en industrias donde los derechos de autor, patentes y marcas comerciales son clave.</a:t>
            </a:r>
            <a:endParaRPr lang="es-PE" dirty="0"/>
          </a:p>
          <a:p>
            <a:pPr marL="7938" marR="0" lvl="1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b="1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Licencias de software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Derechos de uso de propiedad intelectual (como patentes y marcas)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Licencias de contenidos audiovisuales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endParaRPr lang="es-PE" sz="1600" dirty="0">
              <a:solidFill>
                <a:srgbClr val="262626"/>
              </a:solidFill>
              <a:latin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+ 06.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PUBLICIDAD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ingresos se generan al cobrar a terceros por anunciar sus productos o servicios en la plataforma o medio de la empresa.</a:t>
            </a:r>
            <a:endParaRPr lang="es-PE" dirty="0"/>
          </a:p>
          <a:p>
            <a:pPr marL="7938" marR="0" lvl="1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b="1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Publicidad en sitios web y aplicaciones móviles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Anuncios en medios tradicionales como televisión, radio y prensa</a:t>
            </a:r>
            <a:endParaRPr lang="es-PE" dirty="0"/>
          </a:p>
          <a:p>
            <a:pPr marL="180975" marR="0" lvl="2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Publicidad en redes sociales (como Facebook o Instagram)</a:t>
            </a:r>
            <a:endParaRPr lang="es-P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2F9B22-2B5D-9349-8729-4E96D33973D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10B6FDB-4212-804B-8956-A4D1B9969BBC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D36F6A4-BD18-014B-8735-328C15AAD7BB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03B0DDD-95D7-2045-AC78-A636F04D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A8BA2BC0-1358-804D-A8CB-1241D252D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90F2F9D-9B64-AD4A-893E-E0A17CE7C1D1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CFC90A3-01D6-D34F-BE24-BAF849CD1F0B}"/>
              </a:ext>
            </a:extLst>
          </p:cNvPr>
          <p:cNvSpPr txBox="1"/>
          <p:nvPr/>
        </p:nvSpPr>
        <p:spPr>
          <a:xfrm>
            <a:off x="1279545" y="912813"/>
            <a:ext cx="5705454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Los segmentos de clientes permiten conocer mejor los rasgos demográficos y psicográficos de los clientes, así como identificar sus principales problemas </a:t>
            </a:r>
            <a:br>
              <a:rPr lang="es-PE" dirty="0">
                <a:latin typeface="Calibri" charset="0"/>
                <a:cs typeface="Calibri" charset="0"/>
                <a:sym typeface="Calibri"/>
              </a:rPr>
            </a:br>
            <a:r>
              <a:rPr lang="es-PE" dirty="0">
                <a:latin typeface="Calibri" charset="0"/>
                <a:cs typeface="Calibri" charset="0"/>
                <a:sym typeface="Calibri"/>
              </a:rPr>
              <a:t>y/o necesidades.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Las propuestas de valor son soluciones a los problemas identificados, las cuales deben ser innovadoras para diferenciarse de los competidores.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Los canales tienen los objetivos de comunicar, vender y distribuir los productos o servicios. Existen canales offline y digitales, donde estos últimos cada vez son más utilizados por su alcance y efectividad.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Las relaciones con clientes tienen los objetivos de adquirir y retener clientes para aumentar su satisfacción y compromiso con la empresa.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Las fuentes de ingresos son las formas de generar ingresos, de entre las cuales destacan las ventas de productos, tasa de uso, suscripciones, etc.</a:t>
            </a:r>
            <a:endParaRPr lang="es-PE" dirty="0"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A900C4-C6B8-6846-B6BA-EDF7BD61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C41E55-41AD-4E4A-A994-14123025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4607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49665A-3EA0-B44B-9BE6-E8267FC3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A6ED2597-83A2-0E40-AA70-7661372C3B8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37B423-1A4C-B14E-94A7-FAC8D24A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445472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E3DF5C-2681-FD4B-85EE-B82F1416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03165"/>
            <a:ext cx="114138" cy="117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2BA113-017B-7643-9E61-4D528758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955295"/>
            <a:ext cx="114138" cy="1175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F826E57-9913-4440-8D16-578AB5B3627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4B11D6-659D-0A45-BD8B-FB51DC375591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DFD5BE-2C44-B345-8D4D-A709736D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BC8E83-0F1D-DC49-9DAC-9FE22575D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B1882B-7893-1849-A894-836EF05134B9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1AE4669-CD69-534F-B42F-41CF616D4D03}"/>
              </a:ext>
            </a:extLst>
          </p:cNvPr>
          <p:cNvSpPr txBox="1"/>
          <p:nvPr/>
        </p:nvSpPr>
        <p:spPr>
          <a:xfrm>
            <a:off x="1279009" y="917823"/>
            <a:ext cx="4774320" cy="3801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Billage. (2016). Quién es Alexander Oterwalder y su Business Model Canvas. https://www.getbillage.com/es/blog/alexander-osterwalder-business-model-Canvas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Clavijo, C. (2024). Modelo Canvas: qué es, para qué sirve, cómo se usa y ejemplos. HubSpot. https://blog.hubspot.es/sales/modelo-canvas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Educadictos. (2013). Business Model Canvas. https://www.educadictos.com/business-model-canvas/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Emprendimiento PUJ Oficial. (2020). Canvas de Propuesta de Valor. YouTube. https://www.youtube.com/watch?v=me5Dr34vC58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Santos, D. (2024). Propuesta de valor, qué es, cómo se hace y ejemplos (con plantilla). HubSpot. https://blog.hubspot.es/marketing/crear-propuesta-de-valor#:~:text=Un%20lienzo%20de%20propuesta%20de%20valor%20(value%20proposition%20canvas)%20es,negocio%20proporciona%20beneficios%20al%20mercado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B787FB-8CFC-3B43-B8B2-8FCBC933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0CBBB8-72B6-2C4C-AFFD-2DAEE658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747710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3768DC-2AB9-2D45-A0AC-C0C66AB24A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32371F19-B76E-CC44-8327-5B4B8E427D57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F3F94D7-4333-4E4F-85AF-AC511EC6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343133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76D6E9-AB6D-D94F-BB0E-2E5D4CDB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931468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F461D77-F160-ED4E-8B40-23FA0A3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526891"/>
            <a:ext cx="103867" cy="1069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55A7A50-D1AA-B145-9613-1A8CE841F1D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D802B1-5346-D84D-B09D-7DA13C7D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218A4F5-D49B-424F-A659-5CD510A3AFE9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D7C2B8-1B50-734D-8FF7-6FF559781AA9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SEGMENTOS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CLIENTES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28C542-4468-BB47-8BB7-F50B16D1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503239" y="2058458"/>
            <a:ext cx="38893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término define los diferentes grupos de personas u organizaciones a los que el negocio se va a dirigir. 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importante </a:t>
            </a: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claramente estos segmentos para poder ofrecerles productos o servicios que realmente solucionen sus problemas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satisfagan sus necesidades, así como darle prioridad a los segmentos que aportan más valor. Esto conducirá a una mayor satisfacción del cliente y contribuirá a una buena propuesta de valor.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1519205" y="925403"/>
            <a:ext cx="610559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¿Quiénes son los clientes potenciales? </a:t>
            </a:r>
            <a:endParaRPr dirty="0">
              <a:solidFill>
                <a:srgbClr val="00B1C2"/>
              </a:solidFill>
            </a:endParaRPr>
          </a:p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¿Cómo son? </a:t>
            </a:r>
            <a:endParaRPr dirty="0">
              <a:solidFill>
                <a:srgbClr val="00B1C2"/>
              </a:solidFill>
            </a:endParaRPr>
          </a:p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¿Cuáles son sus principales problemas y/o necesidades?</a:t>
            </a:r>
            <a:endParaRPr dirty="0">
              <a:solidFill>
                <a:srgbClr val="00B1C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98131-9A28-BC4A-A7B0-8287B94F28A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SEGMENTOS DE CLIENTES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015FB9-64BC-F75C-EABF-90E02381E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1952" t="6885" r="3774" b="9560"/>
          <a:stretch/>
        </p:blipFill>
        <p:spPr>
          <a:xfrm>
            <a:off x="4572000" y="2167072"/>
            <a:ext cx="4204447" cy="28460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/>
        </p:nvSpPr>
        <p:spPr>
          <a:xfrm>
            <a:off x="511341" y="911155"/>
            <a:ext cx="8164347" cy="39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¿Quiénes son los clientes potenciales a los que te vas a dirigir? ¿Cuántas personas componen este mercado? </a:t>
            </a: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(Si es un segmento masivo o un nicho)</a:t>
            </a:r>
            <a:endParaRPr sz="1500" dirty="0"/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conocerlo se puede hacer una segmentación de mercado:</a:t>
            </a:r>
            <a:endParaRPr sz="1500" dirty="0"/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¿Existen diferentes segmentos de clientes que requieren enfoques de marketing diferentes?</a:t>
            </a:r>
            <a:endParaRPr sz="1500" dirty="0">
              <a:solidFill>
                <a:srgbClr val="00B1C2"/>
              </a:solidFill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500" b="1" dirty="0">
              <a:solidFill>
                <a:srgbClr val="00B1C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¿Cuáles son sus principales problemas o necesidades?</a:t>
            </a:r>
            <a:endParaRPr sz="1500" dirty="0">
              <a:solidFill>
                <a:srgbClr val="00B1C2"/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0ECC4137-123D-104B-AD95-4952856FAFA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SEGMENTOS DE CLIENTES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85;p6">
            <a:extLst>
              <a:ext uri="{FF2B5EF4-FFF2-40B4-BE49-F238E27FC236}">
                <a16:creationId xmlns:a16="http://schemas.microsoft.com/office/drawing/2014/main" id="{5BABCCE7-95A3-0C44-8668-06E534433820}"/>
              </a:ext>
            </a:extLst>
          </p:cNvPr>
          <p:cNvSpPr txBox="1"/>
          <p:nvPr/>
        </p:nvSpPr>
        <p:spPr>
          <a:xfrm>
            <a:off x="684213" y="3187273"/>
            <a:ext cx="1112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Edad, géneros, NSE’s</a:t>
            </a:r>
          </a:p>
        </p:txBody>
      </p:sp>
      <p:sp>
        <p:nvSpPr>
          <p:cNvPr id="36" name="Google Shape;93;p6">
            <a:extLst>
              <a:ext uri="{FF2B5EF4-FFF2-40B4-BE49-F238E27FC236}">
                <a16:creationId xmlns:a16="http://schemas.microsoft.com/office/drawing/2014/main" id="{ACA6F9F1-A844-234C-9A65-599DB196E453}"/>
              </a:ext>
            </a:extLst>
          </p:cNvPr>
          <p:cNvSpPr txBox="1"/>
          <p:nvPr/>
        </p:nvSpPr>
        <p:spPr>
          <a:xfrm>
            <a:off x="2411414" y="3187273"/>
            <a:ext cx="1112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País, ciudad, clima</a:t>
            </a:r>
          </a:p>
        </p:txBody>
      </p:sp>
      <p:sp>
        <p:nvSpPr>
          <p:cNvPr id="37" name="Google Shape;99;p6">
            <a:extLst>
              <a:ext uri="{FF2B5EF4-FFF2-40B4-BE49-F238E27FC236}">
                <a16:creationId xmlns:a16="http://schemas.microsoft.com/office/drawing/2014/main" id="{0C5BA25E-31DF-A14E-9091-E156AED5F200}"/>
              </a:ext>
            </a:extLst>
          </p:cNvPr>
          <p:cNvSpPr txBox="1"/>
          <p:nvPr/>
        </p:nvSpPr>
        <p:spPr>
          <a:xfrm>
            <a:off x="4075114" y="3187273"/>
            <a:ext cx="11129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Personalidad, valores, estilos de vida</a:t>
            </a:r>
          </a:p>
        </p:txBody>
      </p:sp>
      <p:sp>
        <p:nvSpPr>
          <p:cNvPr id="38" name="Google Shape;105;p6">
            <a:extLst>
              <a:ext uri="{FF2B5EF4-FFF2-40B4-BE49-F238E27FC236}">
                <a16:creationId xmlns:a16="http://schemas.microsoft.com/office/drawing/2014/main" id="{50107EA9-9867-B140-B446-52C597EAA41C}"/>
              </a:ext>
            </a:extLst>
          </p:cNvPr>
          <p:cNvSpPr txBox="1"/>
          <p:nvPr/>
        </p:nvSpPr>
        <p:spPr>
          <a:xfrm>
            <a:off x="5751514" y="3187273"/>
            <a:ext cx="12163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Beneficios, frecuencia de uso, cantidad de uso</a:t>
            </a:r>
          </a:p>
        </p:txBody>
      </p:sp>
      <p:sp>
        <p:nvSpPr>
          <p:cNvPr id="39" name="Google Shape;111;p6">
            <a:extLst>
              <a:ext uri="{FF2B5EF4-FFF2-40B4-BE49-F238E27FC236}">
                <a16:creationId xmlns:a16="http://schemas.microsoft.com/office/drawing/2014/main" id="{2B12595F-FAE6-9548-BE8E-6C8E72D39F79}"/>
              </a:ext>
            </a:extLst>
          </p:cNvPr>
          <p:cNvSpPr txBox="1"/>
          <p:nvPr/>
        </p:nvSpPr>
        <p:spPr>
          <a:xfrm>
            <a:off x="7402514" y="3187273"/>
            <a:ext cx="11129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 y dispositivos </a:t>
            </a:r>
            <a:b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usan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EC9A0D4-B5EB-2F4A-B417-D6047BA44010}"/>
              </a:ext>
            </a:extLst>
          </p:cNvPr>
          <p:cNvCxnSpPr>
            <a:cxnSpLocks/>
          </p:cNvCxnSpPr>
          <p:nvPr/>
        </p:nvCxnSpPr>
        <p:spPr>
          <a:xfrm>
            <a:off x="1246076" y="2514416"/>
            <a:ext cx="0" cy="403031"/>
          </a:xfrm>
          <a:prstGeom prst="line">
            <a:avLst/>
          </a:prstGeom>
          <a:ln w="19050">
            <a:solidFill>
              <a:srgbClr val="FF782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E0C1FA14-6F5C-824C-AC50-A40CADE11217}"/>
              </a:ext>
            </a:extLst>
          </p:cNvPr>
          <p:cNvCxnSpPr>
            <a:cxnSpLocks/>
          </p:cNvCxnSpPr>
          <p:nvPr/>
        </p:nvCxnSpPr>
        <p:spPr>
          <a:xfrm>
            <a:off x="2952394" y="2646243"/>
            <a:ext cx="1" cy="274470"/>
          </a:xfrm>
          <a:prstGeom prst="line">
            <a:avLst/>
          </a:prstGeom>
          <a:ln w="19050">
            <a:solidFill>
              <a:srgbClr val="FDC21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A3B115B-3C64-6F4C-9B56-49A242942547}"/>
              </a:ext>
            </a:extLst>
          </p:cNvPr>
          <p:cNvCxnSpPr>
            <a:cxnSpLocks/>
          </p:cNvCxnSpPr>
          <p:nvPr/>
        </p:nvCxnSpPr>
        <p:spPr>
          <a:xfrm>
            <a:off x="4633790" y="2646243"/>
            <a:ext cx="1" cy="274470"/>
          </a:xfrm>
          <a:prstGeom prst="line">
            <a:avLst/>
          </a:prstGeom>
          <a:ln w="19050">
            <a:solidFill>
              <a:srgbClr val="EE463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914E0A2-236A-154D-8475-59FA0764F8BF}"/>
              </a:ext>
            </a:extLst>
          </p:cNvPr>
          <p:cNvCxnSpPr>
            <a:cxnSpLocks/>
          </p:cNvCxnSpPr>
          <p:nvPr/>
        </p:nvCxnSpPr>
        <p:spPr>
          <a:xfrm>
            <a:off x="6309024" y="2646243"/>
            <a:ext cx="1" cy="274470"/>
          </a:xfrm>
          <a:prstGeom prst="line">
            <a:avLst/>
          </a:prstGeom>
          <a:ln w="19050">
            <a:solidFill>
              <a:srgbClr val="92C14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48896C0E-C877-EF41-865F-8F55A3935EF4}"/>
              </a:ext>
            </a:extLst>
          </p:cNvPr>
          <p:cNvCxnSpPr>
            <a:cxnSpLocks/>
          </p:cNvCxnSpPr>
          <p:nvPr/>
        </p:nvCxnSpPr>
        <p:spPr>
          <a:xfrm>
            <a:off x="7965208" y="2646243"/>
            <a:ext cx="1" cy="274470"/>
          </a:xfrm>
          <a:prstGeom prst="line">
            <a:avLst/>
          </a:prstGeom>
          <a:ln w="19050">
            <a:solidFill>
              <a:srgbClr val="00B2C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64">
            <a:extLst>
              <a:ext uri="{FF2B5EF4-FFF2-40B4-BE49-F238E27FC236}">
                <a16:creationId xmlns:a16="http://schemas.microsoft.com/office/drawing/2014/main" id="{EE4F893B-6A7C-194A-AEB5-76BB0DF0C11A}"/>
              </a:ext>
            </a:extLst>
          </p:cNvPr>
          <p:cNvGrpSpPr/>
          <p:nvPr/>
        </p:nvGrpSpPr>
        <p:grpSpPr>
          <a:xfrm>
            <a:off x="7881176" y="2920325"/>
            <a:ext cx="168063" cy="167425"/>
            <a:chOff x="3427964" y="2244682"/>
            <a:chExt cx="225891" cy="22503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4CEB4DDB-8225-5046-89B0-CCC5D786161A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B312F04-B2C7-6D4D-B675-9269346C8367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0B1C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8" name="Agrupar 64">
            <a:extLst>
              <a:ext uri="{FF2B5EF4-FFF2-40B4-BE49-F238E27FC236}">
                <a16:creationId xmlns:a16="http://schemas.microsoft.com/office/drawing/2014/main" id="{A749827D-A889-9D46-9BB3-8D4B3FA78352}"/>
              </a:ext>
            </a:extLst>
          </p:cNvPr>
          <p:cNvGrpSpPr/>
          <p:nvPr/>
        </p:nvGrpSpPr>
        <p:grpSpPr>
          <a:xfrm>
            <a:off x="6224763" y="2920325"/>
            <a:ext cx="168063" cy="167425"/>
            <a:chOff x="3427964" y="2244682"/>
            <a:chExt cx="225891" cy="225034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BBA0DF7-7310-3D40-8CB5-55AAAF05417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FC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2E9A166-B7A1-9B4A-BB1D-BF43942F786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FC53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1" name="Agrupar 64">
            <a:extLst>
              <a:ext uri="{FF2B5EF4-FFF2-40B4-BE49-F238E27FC236}">
                <a16:creationId xmlns:a16="http://schemas.microsoft.com/office/drawing/2014/main" id="{C167D558-08D8-9E4F-8230-6EE8667C72DC}"/>
              </a:ext>
            </a:extLst>
          </p:cNvPr>
          <p:cNvGrpSpPr/>
          <p:nvPr/>
        </p:nvGrpSpPr>
        <p:grpSpPr>
          <a:xfrm>
            <a:off x="4553360" y="2920325"/>
            <a:ext cx="168063" cy="167425"/>
            <a:chOff x="3427964" y="2244682"/>
            <a:chExt cx="225891" cy="225034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8CD15A67-EF96-EA4D-B110-AE1CAB8FC055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93CFDDFC-91A6-5743-B0EE-218DBDBB14DB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4" name="Agrupar 64">
            <a:extLst>
              <a:ext uri="{FF2B5EF4-FFF2-40B4-BE49-F238E27FC236}">
                <a16:creationId xmlns:a16="http://schemas.microsoft.com/office/drawing/2014/main" id="{7512249C-4550-6D45-AA7C-BA985343CD1D}"/>
              </a:ext>
            </a:extLst>
          </p:cNvPr>
          <p:cNvGrpSpPr/>
          <p:nvPr/>
        </p:nvGrpSpPr>
        <p:grpSpPr>
          <a:xfrm>
            <a:off x="2859472" y="2920325"/>
            <a:ext cx="168063" cy="167425"/>
            <a:chOff x="3427964" y="2244682"/>
            <a:chExt cx="225891" cy="225034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CBE90C04-C291-1846-9852-B60F5086DCBE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C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675EB3F2-394D-1341-8D4B-73F90BFB1555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C2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7" name="Agrupar 64">
            <a:extLst>
              <a:ext uri="{FF2B5EF4-FFF2-40B4-BE49-F238E27FC236}">
                <a16:creationId xmlns:a16="http://schemas.microsoft.com/office/drawing/2014/main" id="{AE251341-DD33-6B41-B166-CE964D09F686}"/>
              </a:ext>
            </a:extLst>
          </p:cNvPr>
          <p:cNvGrpSpPr/>
          <p:nvPr/>
        </p:nvGrpSpPr>
        <p:grpSpPr>
          <a:xfrm>
            <a:off x="1156649" y="2920325"/>
            <a:ext cx="168063" cy="167425"/>
            <a:chOff x="3427964" y="2244682"/>
            <a:chExt cx="225891" cy="225034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995CA5A2-E41F-AE48-94F2-93E1BE13EEC5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7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B222B6-603D-0B46-B97B-F11BCE208C7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782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D41B9D9A-D813-5B43-997C-CFBBC08E688E}"/>
              </a:ext>
            </a:extLst>
          </p:cNvPr>
          <p:cNvSpPr/>
          <p:nvPr/>
        </p:nvSpPr>
        <p:spPr>
          <a:xfrm>
            <a:off x="3916681" y="2134260"/>
            <a:ext cx="1443968" cy="515370"/>
          </a:xfrm>
          <a:prstGeom prst="roundRect">
            <a:avLst>
              <a:gd name="adj" fmla="val 16589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PSICOGRÁFICA</a:t>
            </a:r>
          </a:p>
        </p:txBody>
      </p:sp>
      <p:grpSp>
        <p:nvGrpSpPr>
          <p:cNvPr id="108" name="Agrupar 14">
            <a:extLst>
              <a:ext uri="{FF2B5EF4-FFF2-40B4-BE49-F238E27FC236}">
                <a16:creationId xmlns:a16="http://schemas.microsoft.com/office/drawing/2014/main" id="{B04562F5-54B5-E349-A8B2-832067E9EDAE}"/>
              </a:ext>
            </a:extLst>
          </p:cNvPr>
          <p:cNvGrpSpPr/>
          <p:nvPr/>
        </p:nvGrpSpPr>
        <p:grpSpPr>
          <a:xfrm>
            <a:off x="3738231" y="2210721"/>
            <a:ext cx="379568" cy="333595"/>
            <a:chOff x="5892512" y="2805541"/>
            <a:chExt cx="459474" cy="403823"/>
          </a:xfrm>
        </p:grpSpPr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389F6D5B-1415-B040-8027-67999C7F0C9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C5D15263-5489-9E4D-9300-286D21AFD5AC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1" name="Triángulo 110">
              <a:extLst>
                <a:ext uri="{FF2B5EF4-FFF2-40B4-BE49-F238E27FC236}">
                  <a16:creationId xmlns:a16="http://schemas.microsoft.com/office/drawing/2014/main" id="{277ADAD0-0F44-AF49-828F-871C80F67AC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12" name="Rectángulo redondeado 111">
            <a:extLst>
              <a:ext uri="{FF2B5EF4-FFF2-40B4-BE49-F238E27FC236}">
                <a16:creationId xmlns:a16="http://schemas.microsoft.com/office/drawing/2014/main" id="{49D75505-AACC-F04E-82A8-BAF983842BCF}"/>
              </a:ext>
            </a:extLst>
          </p:cNvPr>
          <p:cNvSpPr/>
          <p:nvPr/>
        </p:nvSpPr>
        <p:spPr>
          <a:xfrm>
            <a:off x="2236739" y="2134260"/>
            <a:ext cx="1443968" cy="515370"/>
          </a:xfrm>
          <a:prstGeom prst="roundRect">
            <a:avLst>
              <a:gd name="adj" fmla="val 16589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GEOGRÁFICA</a:t>
            </a:r>
            <a:endParaRPr lang="es-PE" sz="1100" dirty="0"/>
          </a:p>
        </p:txBody>
      </p:sp>
      <p:grpSp>
        <p:nvGrpSpPr>
          <p:cNvPr id="113" name="Agrupar 14">
            <a:extLst>
              <a:ext uri="{FF2B5EF4-FFF2-40B4-BE49-F238E27FC236}">
                <a16:creationId xmlns:a16="http://schemas.microsoft.com/office/drawing/2014/main" id="{B0B1BD7A-80CB-D94A-BBFA-E1D424594F5B}"/>
              </a:ext>
            </a:extLst>
          </p:cNvPr>
          <p:cNvGrpSpPr/>
          <p:nvPr/>
        </p:nvGrpSpPr>
        <p:grpSpPr>
          <a:xfrm>
            <a:off x="2058289" y="2210721"/>
            <a:ext cx="379568" cy="333595"/>
            <a:chOff x="5892512" y="2805541"/>
            <a:chExt cx="459474" cy="403823"/>
          </a:xfrm>
        </p:grpSpPr>
        <p:sp>
          <p:nvSpPr>
            <p:cNvPr id="114" name="Elipse 113">
              <a:extLst>
                <a:ext uri="{FF2B5EF4-FFF2-40B4-BE49-F238E27FC236}">
                  <a16:creationId xmlns:a16="http://schemas.microsoft.com/office/drawing/2014/main" id="{DA301D65-142F-A440-9C80-42C59AFB011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AF8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5" name="Elipse 114">
              <a:extLst>
                <a:ext uri="{FF2B5EF4-FFF2-40B4-BE49-F238E27FC236}">
                  <a16:creationId xmlns:a16="http://schemas.microsoft.com/office/drawing/2014/main" id="{48873AB5-5A39-234B-95E5-91628C0EE486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6" name="Triángulo 115">
              <a:extLst>
                <a:ext uri="{FF2B5EF4-FFF2-40B4-BE49-F238E27FC236}">
                  <a16:creationId xmlns:a16="http://schemas.microsoft.com/office/drawing/2014/main" id="{38F427B3-6DE3-6F48-9826-45D3105AD4B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17" name="Rectángulo redondeado 116">
            <a:extLst>
              <a:ext uri="{FF2B5EF4-FFF2-40B4-BE49-F238E27FC236}">
                <a16:creationId xmlns:a16="http://schemas.microsoft.com/office/drawing/2014/main" id="{7F319E52-401F-794D-A900-5379D1A782AE}"/>
              </a:ext>
            </a:extLst>
          </p:cNvPr>
          <p:cNvSpPr/>
          <p:nvPr/>
        </p:nvSpPr>
        <p:spPr>
          <a:xfrm>
            <a:off x="528760" y="2134260"/>
            <a:ext cx="1443968" cy="515370"/>
          </a:xfrm>
          <a:prstGeom prst="roundRect">
            <a:avLst>
              <a:gd name="adj" fmla="val 16589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DEMOGRÁFICA</a:t>
            </a:r>
            <a:endParaRPr lang="es-PE" sz="1100" dirty="0"/>
          </a:p>
        </p:txBody>
      </p:sp>
      <p:grpSp>
        <p:nvGrpSpPr>
          <p:cNvPr id="118" name="Agrupar 14">
            <a:extLst>
              <a:ext uri="{FF2B5EF4-FFF2-40B4-BE49-F238E27FC236}">
                <a16:creationId xmlns:a16="http://schemas.microsoft.com/office/drawing/2014/main" id="{1A5E3BDD-793F-914F-BE07-4F861131289B}"/>
              </a:ext>
            </a:extLst>
          </p:cNvPr>
          <p:cNvGrpSpPr/>
          <p:nvPr/>
        </p:nvGrpSpPr>
        <p:grpSpPr>
          <a:xfrm>
            <a:off x="350310" y="2210721"/>
            <a:ext cx="379568" cy="333595"/>
            <a:chOff x="5892512" y="2805541"/>
            <a:chExt cx="459474" cy="403823"/>
          </a:xfrm>
        </p:grpSpPr>
        <p:sp>
          <p:nvSpPr>
            <p:cNvPr id="119" name="Elipse 118">
              <a:extLst>
                <a:ext uri="{FF2B5EF4-FFF2-40B4-BE49-F238E27FC236}">
                  <a16:creationId xmlns:a16="http://schemas.microsoft.com/office/drawing/2014/main" id="{769C3108-F134-024F-B9F9-5520A01A55F1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C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45CFD7AF-080A-A246-BBD9-F4DC3B8595C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1" name="Triángulo 120">
              <a:extLst>
                <a:ext uri="{FF2B5EF4-FFF2-40B4-BE49-F238E27FC236}">
                  <a16:creationId xmlns:a16="http://schemas.microsoft.com/office/drawing/2014/main" id="{82554BC9-C50F-1D48-85E9-1B4094837867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22" name="Rectángulo redondeado 121">
            <a:extLst>
              <a:ext uri="{FF2B5EF4-FFF2-40B4-BE49-F238E27FC236}">
                <a16:creationId xmlns:a16="http://schemas.microsoft.com/office/drawing/2014/main" id="{4DCC5D74-DE9E-4D48-ACD0-3CE81FB84041}"/>
              </a:ext>
            </a:extLst>
          </p:cNvPr>
          <p:cNvSpPr/>
          <p:nvPr/>
        </p:nvSpPr>
        <p:spPr>
          <a:xfrm>
            <a:off x="5582767" y="2134260"/>
            <a:ext cx="1443968" cy="515370"/>
          </a:xfrm>
          <a:prstGeom prst="roundRect">
            <a:avLst>
              <a:gd name="adj" fmla="val 16589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CONDUCTUAL</a:t>
            </a:r>
            <a:endParaRPr lang="es-PE" sz="1100" dirty="0"/>
          </a:p>
        </p:txBody>
      </p:sp>
      <p:grpSp>
        <p:nvGrpSpPr>
          <p:cNvPr id="123" name="Agrupar 14">
            <a:extLst>
              <a:ext uri="{FF2B5EF4-FFF2-40B4-BE49-F238E27FC236}">
                <a16:creationId xmlns:a16="http://schemas.microsoft.com/office/drawing/2014/main" id="{1972CE77-3BBB-FA45-AD5F-8EA204C9A2ED}"/>
              </a:ext>
            </a:extLst>
          </p:cNvPr>
          <p:cNvGrpSpPr/>
          <p:nvPr/>
        </p:nvGrpSpPr>
        <p:grpSpPr>
          <a:xfrm>
            <a:off x="5404317" y="2210721"/>
            <a:ext cx="379568" cy="333595"/>
            <a:chOff x="5892512" y="2805541"/>
            <a:chExt cx="459474" cy="403823"/>
          </a:xfrm>
        </p:grpSpPr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1FAE417D-7858-F849-AD7E-621EAD5CC36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B5D8F2C7-A23A-8440-93FE-6299B500005D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6" name="Triángulo 125">
              <a:extLst>
                <a:ext uri="{FF2B5EF4-FFF2-40B4-BE49-F238E27FC236}">
                  <a16:creationId xmlns:a16="http://schemas.microsoft.com/office/drawing/2014/main" id="{4002559E-2F7F-2142-97B0-2A84AA612EE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27" name="Rectángulo redondeado 126">
            <a:extLst>
              <a:ext uri="{FF2B5EF4-FFF2-40B4-BE49-F238E27FC236}">
                <a16:creationId xmlns:a16="http://schemas.microsoft.com/office/drawing/2014/main" id="{FE7AF894-8F3D-5345-BD6B-392284A3D86B}"/>
              </a:ext>
            </a:extLst>
          </p:cNvPr>
          <p:cNvSpPr/>
          <p:nvPr/>
        </p:nvSpPr>
        <p:spPr>
          <a:xfrm>
            <a:off x="7241447" y="2134260"/>
            <a:ext cx="1443968" cy="515370"/>
          </a:xfrm>
          <a:prstGeom prst="roundRect">
            <a:avLst>
              <a:gd name="adj" fmla="val 16589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indent="-1588" algn="ctr">
              <a:tabLst>
                <a:tab pos="569913" algn="l"/>
              </a:tabLst>
            </a:pPr>
            <a:r>
              <a: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TECNOGRÁFICA</a:t>
            </a:r>
            <a:endParaRPr lang="es-ES_tradnl" sz="1100" b="1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8" name="Agrupar 14">
            <a:extLst>
              <a:ext uri="{FF2B5EF4-FFF2-40B4-BE49-F238E27FC236}">
                <a16:creationId xmlns:a16="http://schemas.microsoft.com/office/drawing/2014/main" id="{7899CEA4-B02C-F344-A788-4FD08567EE83}"/>
              </a:ext>
            </a:extLst>
          </p:cNvPr>
          <p:cNvGrpSpPr/>
          <p:nvPr/>
        </p:nvGrpSpPr>
        <p:grpSpPr>
          <a:xfrm>
            <a:off x="7062997" y="2210721"/>
            <a:ext cx="379568" cy="333595"/>
            <a:chOff x="5892512" y="2805541"/>
            <a:chExt cx="459474" cy="403823"/>
          </a:xfrm>
        </p:grpSpPr>
        <p:sp>
          <p:nvSpPr>
            <p:cNvPr id="129" name="Elipse 128">
              <a:extLst>
                <a:ext uri="{FF2B5EF4-FFF2-40B4-BE49-F238E27FC236}">
                  <a16:creationId xmlns:a16="http://schemas.microsoft.com/office/drawing/2014/main" id="{B2226172-7C1F-204C-951B-77883E0DFC5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098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30" name="Elipse 129">
              <a:extLst>
                <a:ext uri="{FF2B5EF4-FFF2-40B4-BE49-F238E27FC236}">
                  <a16:creationId xmlns:a16="http://schemas.microsoft.com/office/drawing/2014/main" id="{AD04784F-E14D-3549-81AB-D43C2B14FA2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31" name="Triángulo 130">
              <a:extLst>
                <a:ext uri="{FF2B5EF4-FFF2-40B4-BE49-F238E27FC236}">
                  <a16:creationId xmlns:a16="http://schemas.microsoft.com/office/drawing/2014/main" id="{02AE1C70-45A3-1140-9D3C-EAC7665B9ADE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064CA04-024B-7B4A-84D1-1DE9249DC50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B993A5-052A-1D48-ABC7-BA328D952462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PROPUESTAS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VALOR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9C318E-FD1C-2442-B512-A1058C3B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9A425EF-4EDC-F5CF-931F-1F44C367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r="9068"/>
          <a:stretch/>
        </p:blipFill>
        <p:spPr>
          <a:xfrm>
            <a:off x="4751388" y="1766047"/>
            <a:ext cx="3924300" cy="2799019"/>
          </a:xfrm>
          <a:prstGeom prst="rect">
            <a:avLst/>
          </a:prstGeom>
        </p:spPr>
      </p:pic>
      <p:sp>
        <p:nvSpPr>
          <p:cNvPr id="110" name="Google Shape;110;p7"/>
          <p:cNvSpPr txBox="1"/>
          <p:nvPr/>
        </p:nvSpPr>
        <p:spPr>
          <a:xfrm>
            <a:off x="503238" y="912813"/>
            <a:ext cx="3889376" cy="426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propuesta de valor, “propone soluciones innovadoras” a los problemas identificados, de modo que consigan diferenciarse de los competidores.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Responde a: </a:t>
            </a:r>
            <a:r>
              <a:rPr lang="es-PE" sz="16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¿por qué los clientes nos comprarían en vez de a los competidores?</a:t>
            </a:r>
            <a:endParaRPr dirty="0">
              <a:solidFill>
                <a:srgbClr val="00B1C2"/>
              </a:solidFill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Generalmente está orientado a mejorar las experiencias de los clientes y/o a reducir sus costos en tiempo o dinero.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diseñar propuestas de valor, se debe tomar en cuenta, los principales problemas o necesidades de los clientes, además de los factores que son valorados por ellos.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B53ECC-D44C-9947-866C-CEEEBB25B81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/>
        </p:nvSpPr>
        <p:spPr>
          <a:xfrm>
            <a:off x="511341" y="912813"/>
            <a:ext cx="8164347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CANVAS DE PROPUESTAS DE VALOR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herramienta complementaria al Business Model Canvas, desarrollada por Alexander Osterwalder, que se centra específicamente en la creación y entrega de valor a los clientes.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canvas ayuda a diseñar y ajustar las propuestas de valor para cada segmento de clientes de manera detallada. Se compone de dos bloques principales: el perfil del cliente y el mapa de valor.</a:t>
            </a: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582F01-48D8-EA4D-A37F-E3D357BE2F9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PROPUESTAS DE VALOR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E36B557-4A05-7042-B709-B310EAC8C3FD}"/>
              </a:ext>
            </a:extLst>
          </p:cNvPr>
          <p:cNvGrpSpPr/>
          <p:nvPr/>
        </p:nvGrpSpPr>
        <p:grpSpPr>
          <a:xfrm>
            <a:off x="1817823" y="2210556"/>
            <a:ext cx="5508353" cy="2526036"/>
            <a:chOff x="1418224" y="2230585"/>
            <a:chExt cx="6307552" cy="289253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B098A1D-815F-9641-A0CE-F27B036B09E0}"/>
                </a:ext>
              </a:extLst>
            </p:cNvPr>
            <p:cNvSpPr/>
            <p:nvPr/>
          </p:nvSpPr>
          <p:spPr>
            <a:xfrm>
              <a:off x="4833241" y="2230585"/>
              <a:ext cx="2892535" cy="2892535"/>
            </a:xfrm>
            <a:prstGeom prst="ellipse">
              <a:avLst/>
            </a:prstGeom>
            <a:solidFill>
              <a:srgbClr val="00B1C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C58EC21-15A4-D948-A3AE-04679D32AB55}"/>
                </a:ext>
              </a:extLst>
            </p:cNvPr>
            <p:cNvSpPr txBox="1"/>
            <p:nvPr/>
          </p:nvSpPr>
          <p:spPr>
            <a:xfrm>
              <a:off x="5374887" y="3072361"/>
              <a:ext cx="947851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CO" sz="1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Ganancias: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BD67928-4BAA-5A45-B5C0-6F64EC18CF29}"/>
                </a:ext>
              </a:extLst>
            </p:cNvPr>
            <p:cNvSpPr txBox="1"/>
            <p:nvPr/>
          </p:nvSpPr>
          <p:spPr>
            <a:xfrm>
              <a:off x="6746061" y="3676853"/>
              <a:ext cx="724568" cy="3344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s-CO" sz="1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Actividades</a:t>
              </a:r>
            </a:p>
            <a:p>
              <a:r>
                <a:rPr lang="es-CO" sz="1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 cliente: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0575C24-8EF3-0649-9D6D-0C46EA180674}"/>
                </a:ext>
              </a:extLst>
            </p:cNvPr>
            <p:cNvSpPr txBox="1"/>
            <p:nvPr/>
          </p:nvSpPr>
          <p:spPr>
            <a:xfrm>
              <a:off x="5554940" y="4468241"/>
              <a:ext cx="724568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CO" sz="1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Dolores:</a:t>
              </a: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E8E6F46E-AFB0-1A48-B310-EAF42B953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075" y="2596899"/>
              <a:ext cx="427477" cy="427477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8D2ED07-5491-7B45-B936-84823F31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075" y="3902568"/>
              <a:ext cx="427477" cy="427477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32EC79F-CCF8-4C48-8676-75311F0D3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7845" y="3226249"/>
              <a:ext cx="381000" cy="38735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A57EA58-5A5C-3144-B046-17F8DA4CE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3453" y="3308706"/>
              <a:ext cx="522844" cy="546610"/>
            </a:xfrm>
            <a:prstGeom prst="rect">
              <a:avLst/>
            </a:prstGeom>
          </p:spPr>
        </p:pic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8ACAF614-B79B-F44D-AA11-4454DB44C926}"/>
                </a:ext>
              </a:extLst>
            </p:cNvPr>
            <p:cNvCxnSpPr/>
            <p:nvPr/>
          </p:nvCxnSpPr>
          <p:spPr>
            <a:xfrm flipH="1">
              <a:off x="6475047" y="2507989"/>
              <a:ext cx="633298" cy="800717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C1DFD7E-6D4E-3B47-A8FC-A83B3CC74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5047" y="4000218"/>
              <a:ext cx="867991" cy="705114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B05CDF9A-9380-134D-8D59-168597EE69EF}"/>
                </a:ext>
              </a:extLst>
            </p:cNvPr>
            <p:cNvGrpSpPr/>
            <p:nvPr/>
          </p:nvGrpSpPr>
          <p:grpSpPr>
            <a:xfrm>
              <a:off x="1418224" y="2278433"/>
              <a:ext cx="3040261" cy="2796842"/>
              <a:chOff x="1150938" y="1498712"/>
              <a:chExt cx="3040261" cy="2796842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384AFB4-4FAD-1A42-8669-7948770257E9}"/>
                  </a:ext>
                </a:extLst>
              </p:cNvPr>
              <p:cNvSpPr/>
              <p:nvPr/>
            </p:nvSpPr>
            <p:spPr>
              <a:xfrm>
                <a:off x="1150938" y="1498712"/>
                <a:ext cx="2796840" cy="2796841"/>
              </a:xfrm>
              <a:prstGeom prst="rect">
                <a:avLst/>
              </a:prstGeom>
              <a:solidFill>
                <a:srgbClr val="00B1C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1F0B248-DA4B-E74C-975A-9970EFBC55AA}"/>
                  </a:ext>
                </a:extLst>
              </p:cNvPr>
              <p:cNvSpPr txBox="1"/>
              <p:nvPr/>
            </p:nvSpPr>
            <p:spPr>
              <a:xfrm>
                <a:off x="2835940" y="1974032"/>
                <a:ext cx="943562" cy="33443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Generadores </a:t>
                </a:r>
                <a:b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Ganancias: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9243F4B-C94C-2746-B1FE-8A5601358277}"/>
                  </a:ext>
                </a:extLst>
              </p:cNvPr>
              <p:cNvSpPr txBox="1"/>
              <p:nvPr/>
            </p:nvSpPr>
            <p:spPr>
              <a:xfrm>
                <a:off x="2763019" y="3611382"/>
                <a:ext cx="7805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Aliviador de dificultades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B826030-C253-374E-A945-AAB0CD884D92}"/>
                  </a:ext>
                </a:extLst>
              </p:cNvPr>
              <p:cNvSpPr txBox="1"/>
              <p:nvPr/>
            </p:nvSpPr>
            <p:spPr>
              <a:xfrm>
                <a:off x="1328068" y="3100212"/>
                <a:ext cx="72456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Productos y</a:t>
                </a:r>
              </a:p>
              <a:p>
                <a:r>
                  <a:rPr lang="es-CO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Servicios: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E53358F-8687-044E-B223-67C72C133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04550">
                <a:off x="2415891" y="1804922"/>
                <a:ext cx="337447" cy="492110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21A9BB6-CED5-4E4D-BE3A-442C0848D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5245" y="2590697"/>
                <a:ext cx="321821" cy="396331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810EA35F-324A-F84B-B392-B49FABF1C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562665">
                <a:off x="2399304" y="3587080"/>
                <a:ext cx="202770" cy="356383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3B57134E-756A-FB40-80D3-5EE869461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6057" y="2603242"/>
                <a:ext cx="466962" cy="591576"/>
              </a:xfrm>
              <a:prstGeom prst="rect">
                <a:avLst/>
              </a:prstGeom>
            </p:spPr>
          </p:pic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421CA29F-F309-2145-B1E7-FB841EF12D20}"/>
                  </a:ext>
                </a:extLst>
              </p:cNvPr>
              <p:cNvCxnSpPr/>
              <p:nvPr/>
            </p:nvCxnSpPr>
            <p:spPr>
              <a:xfrm>
                <a:off x="1150938" y="1498712"/>
                <a:ext cx="905797" cy="1010572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304F4BD0-77DC-4B43-951E-B429292F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0938" y="3327991"/>
                <a:ext cx="905797" cy="967563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>
                <a:extLst>
                  <a:ext uri="{FF2B5EF4-FFF2-40B4-BE49-F238E27FC236}">
                    <a16:creationId xmlns:a16="http://schemas.microsoft.com/office/drawing/2014/main" id="{80B1E632-2F0C-3547-8C7C-145C9357045C}"/>
                  </a:ext>
                </a:extLst>
              </p:cNvPr>
              <p:cNvCxnSpPr/>
              <p:nvPr/>
            </p:nvCxnSpPr>
            <p:spPr>
              <a:xfrm>
                <a:off x="2966745" y="2897132"/>
                <a:ext cx="1224454" cy="0"/>
              </a:xfrm>
              <a:prstGeom prst="straightConnector1">
                <a:avLst/>
              </a:prstGeom>
              <a:ln w="15875">
                <a:solidFill>
                  <a:srgbClr val="FE7828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1E668B68-5B7B-2444-B212-C0C34455F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475" y="3676853"/>
              <a:ext cx="1376429" cy="0"/>
            </a:xfrm>
            <a:prstGeom prst="straightConnector1">
              <a:avLst/>
            </a:prstGeom>
            <a:ln w="15875">
              <a:solidFill>
                <a:srgbClr val="FE7828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8F4F5B9-D992-B849-9949-67A9DC4DCD30}"/>
              </a:ext>
            </a:extLst>
          </p:cNvPr>
          <p:cNvSpPr txBox="1"/>
          <p:nvPr/>
        </p:nvSpPr>
        <p:spPr>
          <a:xfrm>
            <a:off x="7423887" y="5116049"/>
            <a:ext cx="125180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CO" sz="9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CO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9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Thinking</a:t>
            </a:r>
            <a:r>
              <a:rPr lang="es-CO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España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889509-E541-F84E-89F7-67292203D9ED}"/>
              </a:ext>
            </a:extLst>
          </p:cNvPr>
          <p:cNvSpPr txBox="1"/>
          <p:nvPr/>
        </p:nvSpPr>
        <p:spPr>
          <a:xfrm>
            <a:off x="2421164" y="4943862"/>
            <a:ext cx="43113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CO" sz="1000" dirty="0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Lienzo de la propuesta de valor es una creación de Alex </a:t>
            </a:r>
            <a:r>
              <a:rPr lang="es-CO" sz="1000" dirty="0" err="1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Ostelwalder</a:t>
            </a:r>
            <a:r>
              <a:rPr lang="es-CO" sz="1000" dirty="0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adaptada en esta plantilla por </a:t>
            </a:r>
            <a:r>
              <a:rPr lang="es-CO" sz="1000" dirty="0" err="1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CO" sz="1000" dirty="0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000" dirty="0" err="1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Thinking</a:t>
            </a:r>
            <a:r>
              <a:rPr lang="es-CO" sz="1000" dirty="0">
                <a:solidFill>
                  <a:srgbClr val="0000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España.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2950</Words>
  <Application>Microsoft Office PowerPoint</Application>
  <PresentationFormat>Presentación en pantalla (16:10)</PresentationFormat>
  <Paragraphs>339</Paragraphs>
  <Slides>37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Calibri</vt:lpstr>
      <vt:lpstr>Courier New</vt:lpstr>
      <vt:lpstr>Graphik Bold</vt:lpstr>
      <vt:lpstr>Graphik Regular</vt:lpstr>
      <vt:lpstr>Graphik-Medium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Rosa Maria Muñoz Mendo</cp:lastModifiedBy>
  <cp:revision>89</cp:revision>
  <dcterms:created xsi:type="dcterms:W3CDTF">2016-10-06T14:52:02Z</dcterms:created>
  <dcterms:modified xsi:type="dcterms:W3CDTF">2024-08-09T11:37:28Z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